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90" y="-21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39FEAF-9284-4E37-B6C6-A12736C973E7}" type="datetimeFigureOut">
              <a:rPr lang="en-US" smtClean="0"/>
              <a:t>6/14/2012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97F6C-4444-4124-98DD-5D35FED00B8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39FEAF-9284-4E37-B6C6-A12736C973E7}" type="datetimeFigureOut">
              <a:rPr lang="en-US" smtClean="0"/>
              <a:t>6/14/2012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97F6C-4444-4124-98DD-5D35FED00B8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39FEAF-9284-4E37-B6C6-A12736C973E7}" type="datetimeFigureOut">
              <a:rPr lang="en-US" smtClean="0"/>
              <a:t>6/14/2012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97F6C-4444-4124-98DD-5D35FED00B8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39FEAF-9284-4E37-B6C6-A12736C973E7}" type="datetimeFigureOut">
              <a:rPr lang="en-US" smtClean="0"/>
              <a:t>6/14/2012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97F6C-4444-4124-98DD-5D35FED00B8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39FEAF-9284-4E37-B6C6-A12736C973E7}" type="datetimeFigureOut">
              <a:rPr lang="en-US" smtClean="0"/>
              <a:t>6/14/2012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97F6C-4444-4124-98DD-5D35FED00B8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39FEAF-9284-4E37-B6C6-A12736C973E7}" type="datetimeFigureOut">
              <a:rPr lang="en-US" smtClean="0"/>
              <a:t>6/14/2012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97F6C-4444-4124-98DD-5D35FED00B8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39FEAF-9284-4E37-B6C6-A12736C973E7}" type="datetimeFigureOut">
              <a:rPr lang="en-US" smtClean="0"/>
              <a:t>6/14/2012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E97F6C-4444-4124-98DD-5D35FED00B8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39FEAF-9284-4E37-B6C6-A12736C973E7}" type="datetimeFigureOut">
              <a:rPr lang="en-US" smtClean="0"/>
              <a:t>6/14/2012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E97F6C-4444-4124-98DD-5D35FED00B8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39FEAF-9284-4E37-B6C6-A12736C973E7}" type="datetimeFigureOut">
              <a:rPr lang="en-US" smtClean="0"/>
              <a:t>6/14/2012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E97F6C-4444-4124-98DD-5D35FED00B8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39FEAF-9284-4E37-B6C6-A12736C973E7}" type="datetimeFigureOut">
              <a:rPr lang="en-US" smtClean="0"/>
              <a:t>6/14/2012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97F6C-4444-4124-98DD-5D35FED00B8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39FEAF-9284-4E37-B6C6-A12736C973E7}" type="datetimeFigureOut">
              <a:rPr lang="en-US" smtClean="0"/>
              <a:t>6/14/2012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97F6C-4444-4124-98DD-5D35FED00B8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39FEAF-9284-4E37-B6C6-A12736C973E7}" type="datetimeFigureOut">
              <a:rPr lang="en-US" smtClean="0"/>
              <a:t>6/14/2012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E97F6C-4444-4124-98DD-5D35FED00B8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533400"/>
            <a:ext cx="8077200" cy="6247864"/>
          </a:xfrm>
          <a:prstGeom prst="rect">
            <a:avLst/>
          </a:prstGeom>
        </p:spPr>
        <p:txBody>
          <a:bodyPr wrap="square">
            <a:spAutoFit/>
          </a:bodyPr>
          <a:lstStyle/>
          <a:p>
            <a:r>
              <a:rPr lang="en-US" sz="2000" dirty="0">
                <a:solidFill>
                  <a:srgbClr val="FF0000"/>
                </a:solidFill>
              </a:rPr>
              <a:t> </a:t>
            </a:r>
            <a:r>
              <a:rPr lang="en-US" sz="2000" b="1" dirty="0">
                <a:solidFill>
                  <a:srgbClr val="FF0000"/>
                </a:solidFill>
              </a:rPr>
              <a:t>ERRORS IN CHAINING AND THEIR CORRECTION</a:t>
            </a:r>
          </a:p>
          <a:p>
            <a:r>
              <a:rPr lang="en-US" sz="2000" dirty="0"/>
              <a:t> Types of error</a:t>
            </a:r>
          </a:p>
          <a:p>
            <a:r>
              <a:rPr lang="en-US" sz="2000" dirty="0"/>
              <a:t> Mistakes</a:t>
            </a:r>
          </a:p>
          <a:p>
            <a:r>
              <a:rPr lang="en-US" sz="2000" dirty="0"/>
              <a:t> Systemic or cumulative errors</a:t>
            </a:r>
          </a:p>
          <a:p>
            <a:r>
              <a:rPr lang="en-US" sz="2000" dirty="0"/>
              <a:t> Accidental or compensating errors</a:t>
            </a:r>
          </a:p>
          <a:p>
            <a:endParaRPr lang="en-US" sz="2000" dirty="0"/>
          </a:p>
          <a:p>
            <a:r>
              <a:rPr lang="en-US" sz="2000" dirty="0"/>
              <a:t> Mistakes / Blunders: - These are due to in experience or to carelessness on</a:t>
            </a:r>
          </a:p>
          <a:p>
            <a:r>
              <a:rPr lang="en-US" sz="2000" dirty="0"/>
              <a:t>the part of the surveyor or the chairmen. It is random in both occurrence</a:t>
            </a:r>
          </a:p>
          <a:p>
            <a:r>
              <a:rPr lang="en-US" sz="2000" dirty="0"/>
              <a:t>and magnitude</a:t>
            </a:r>
          </a:p>
          <a:p>
            <a:r>
              <a:rPr lang="en-US" sz="2000" dirty="0" smtClean="0"/>
              <a:t>Examples </a:t>
            </a:r>
            <a:r>
              <a:rPr lang="en-US" sz="2000" dirty="0"/>
              <a:t>are: -</a:t>
            </a:r>
          </a:p>
          <a:p>
            <a:r>
              <a:rPr lang="en-US" sz="2000" dirty="0"/>
              <a:t> Omitting an entire chain length in booking. This is prevented by noting down</a:t>
            </a:r>
          </a:p>
          <a:p>
            <a:r>
              <a:rPr lang="en-US" sz="2000" dirty="0"/>
              <a:t>each chain length, ad by the leader keeping careful count of the arrows</a:t>
            </a:r>
          </a:p>
          <a:p>
            <a:r>
              <a:rPr lang="en-US" sz="2000" dirty="0"/>
              <a:t> </a:t>
            </a:r>
            <a:r>
              <a:rPr lang="en-US" sz="2000" dirty="0" err="1"/>
              <a:t>Mis</a:t>
            </a:r>
            <a:r>
              <a:rPr lang="en-US" sz="2000" dirty="0"/>
              <a:t>-reading the chain age by confusing the tallies say the 14m and 16m</a:t>
            </a:r>
          </a:p>
          <a:p>
            <a:r>
              <a:rPr lang="en-US" sz="2000" dirty="0"/>
              <a:t>tallies on 30m chain. Also the units four and six are capable of being misread.</a:t>
            </a:r>
          </a:p>
          <a:p>
            <a:r>
              <a:rPr lang="en-US" sz="2000" dirty="0"/>
              <a:t>Only careful reading can prevent these mistakes</a:t>
            </a:r>
          </a:p>
          <a:p>
            <a:r>
              <a:rPr lang="en-US" sz="2000" dirty="0"/>
              <a:t> Erroneous booking:-Prevented by the chainman carefully calling out the</a:t>
            </a:r>
          </a:p>
          <a:p>
            <a:r>
              <a:rPr lang="en-US" sz="2000" dirty="0"/>
              <a:t>result and the surveyor repeating it, paying attention when calling 5 or 9 7</a:t>
            </a:r>
          </a:p>
          <a:p>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915400" cy="5973762"/>
          </a:xfrm>
        </p:spPr>
        <p:txBody>
          <a:bodyPr>
            <a:noAutofit/>
          </a:bodyPr>
          <a:lstStyle/>
          <a:p>
            <a:pPr algn="l"/>
            <a:r>
              <a:rPr lang="en-US" sz="2000" dirty="0"/>
              <a:t> </a:t>
            </a:r>
            <a:r>
              <a:rPr lang="en-US" sz="2000" b="1" dirty="0"/>
              <a:t>B Systematic or cumulative Errors: - In surveying, systematic errors occur</a:t>
            </a:r>
            <a:br>
              <a:rPr lang="en-US" sz="2000" b="1" dirty="0"/>
            </a:br>
            <a:r>
              <a:rPr lang="en-US" sz="2000" dirty="0"/>
              <a:t>due to natural causes instrumental factors, and the observer’s human limitation,</a:t>
            </a:r>
            <a:br>
              <a:rPr lang="en-US" sz="2000" dirty="0"/>
            </a:br>
            <a:r>
              <a:rPr lang="en-US" sz="2000" dirty="0"/>
              <a:t>temperature, humidity, and barometric pressure – natural sources that affect angle</a:t>
            </a:r>
            <a:br>
              <a:rPr lang="en-US" sz="2000" dirty="0"/>
            </a:br>
            <a:r>
              <a:rPr lang="en-US" sz="2000" dirty="0"/>
              <a:t>measurements and distance measurements either by tapes or electronic distance</a:t>
            </a:r>
            <a:br>
              <a:rPr lang="en-US" sz="2000" dirty="0"/>
            </a:br>
            <a:r>
              <a:rPr lang="en-US" sz="2000" dirty="0"/>
              <a:t>measuring equipment</a:t>
            </a:r>
            <a:br>
              <a:rPr lang="en-US" sz="2000" dirty="0"/>
            </a:br>
            <a:r>
              <a:rPr lang="en-US" sz="2000" dirty="0"/>
              <a:t> (2) Instrumental factors are caused by either imperfections in construction or</a:t>
            </a:r>
            <a:br>
              <a:rPr lang="en-US" sz="2000" dirty="0"/>
            </a:br>
            <a:r>
              <a:rPr lang="en-US" sz="2000" dirty="0"/>
              <a:t>lack of adequate adjustment of equipment before their use in data acquisition. e.g.</a:t>
            </a:r>
            <a:br>
              <a:rPr lang="en-US" sz="2000" dirty="0"/>
            </a:br>
            <a:r>
              <a:rPr lang="en-US" sz="2000" dirty="0"/>
              <a:t> (a) graduations on linear and circular scales,</a:t>
            </a:r>
            <a:br>
              <a:rPr lang="en-US" sz="2000" dirty="0"/>
            </a:br>
            <a:r>
              <a:rPr lang="en-US" sz="2000" dirty="0"/>
              <a:t> (b) lack of centering of different components of instrument</a:t>
            </a:r>
            <a:br>
              <a:rPr lang="en-US" sz="2000" dirty="0"/>
            </a:br>
            <a:r>
              <a:rPr lang="en-US" sz="2000" dirty="0"/>
              <a:t>(c) Compromise in optical design, which leaves certain amounts of distortions</a:t>
            </a:r>
            <a:br>
              <a:rPr lang="en-US" sz="2000" dirty="0"/>
            </a:br>
            <a:r>
              <a:rPr lang="en-US" sz="2000" dirty="0" smtClean="0"/>
              <a:t> </a:t>
            </a:r>
            <a:r>
              <a:rPr lang="en-US" sz="2000" dirty="0"/>
              <a:t>and aberration</a:t>
            </a:r>
            <a:br>
              <a:rPr lang="en-US" sz="2000" dirty="0"/>
            </a:br>
            <a:r>
              <a:rPr lang="en-US" sz="2000" dirty="0"/>
              <a:t> (3) Human observer limitations – man relies mostly on the natural senses of</a:t>
            </a:r>
            <a:br>
              <a:rPr lang="en-US" sz="2000" dirty="0"/>
            </a:br>
            <a:r>
              <a:rPr lang="en-US" sz="2000" dirty="0"/>
              <a:t>vision and hearing, both of which 1/2 limitations and vary due to circumstances and</a:t>
            </a:r>
            <a:br>
              <a:rPr lang="en-US" sz="2000" dirty="0"/>
            </a:br>
            <a:r>
              <a:rPr lang="en-US" sz="2000" dirty="0"/>
              <a:t>from one individual to another. The set of error committed by an observer depend</a:t>
            </a:r>
            <a:br>
              <a:rPr lang="en-US" sz="2000" dirty="0"/>
            </a:br>
            <a:r>
              <a:rPr lang="en-US" sz="2000" dirty="0"/>
              <a:t>on the precise physical, psychological, and environmental conditions that exist</a:t>
            </a:r>
            <a:br>
              <a:rPr lang="en-US" sz="2000" dirty="0"/>
            </a:br>
            <a:r>
              <a:rPr lang="en-US" sz="2000" dirty="0"/>
              <a:t>during the particular observational experiment. There are two such errors in</a:t>
            </a:r>
            <a:br>
              <a:rPr lang="en-US" sz="2000" dirty="0"/>
            </a:br>
            <a:r>
              <a:rPr lang="en-US" sz="2000" dirty="0"/>
              <a:t>chaining to which corrections are applied. Correction of chain for standardization</a:t>
            </a:r>
            <a:br>
              <a:rPr lang="en-US" sz="2000" dirty="0"/>
            </a:br>
            <a:r>
              <a:rPr lang="en-US" sz="2000" dirty="0"/>
              <a:t>and correction for sloping ground</a:t>
            </a:r>
            <a:br>
              <a:rPr lang="en-US" sz="2000" dirty="0"/>
            </a:br>
            <a:endParaRPr lang="en-US" sz="2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168</Words>
  <Application>Microsoft Office PowerPoint</Application>
  <PresentationFormat>On-screen Show (4:3)</PresentationFormat>
  <Paragraphs>18</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 B Systematic or cumulative Errors: - In surveying, systematic errors occur due to natural causes instrumental factors, and the observer’s human limitation, temperature, humidity, and barometric pressure – natural sources that affect angle measurements and distance measurements either by tapes or electronic distance measuring equipment  (2) Instrumental factors are caused by either imperfections in construction or lack of adequate adjustment of equipment before their use in data acquisition. e.g.  (a) graduations on linear and circular scales,  (b) lack of centering of different components of instrument (c) Compromise in optical design, which leaves certain amounts of distortions  and aberration  (3) Human observer limitations – man relies mostly on the natural senses of vision and hearing, both of which 1/2 limitations and vary due to circumstances and from one individual to another. The set of error committed by an observer depend on the precise physical, psychological, and environmental conditions that exist during the particular observational experiment. There are two such errors in chaining to which corrections are applied. Correction of chain for standardization and correction for sloping ground </vt:lpstr>
    </vt:vector>
  </TitlesOfParts>
  <Company>Webometrics Centre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GbollyShow</dc:creator>
  <cp:lastModifiedBy>GbollyShow</cp:lastModifiedBy>
  <cp:revision>4</cp:revision>
  <dcterms:created xsi:type="dcterms:W3CDTF">2012-06-14T11:19:31Z</dcterms:created>
  <dcterms:modified xsi:type="dcterms:W3CDTF">2012-06-14T11:56:05Z</dcterms:modified>
</cp:coreProperties>
</file>