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s/slide218.xml" ContentType="application/vnd.openxmlformats-officedocument.presentationml.slide+xml"/>
  <Override PartName="/ppt/slides/slide25.xml" ContentType="application/vnd.openxmlformats-officedocument.presentationml.slide+xml"/>
  <Override PartName="/ppt/slides/slide72.xml" ContentType="application/vnd.openxmlformats-officedocument.presentationml.slide+xml"/>
  <Override PartName="/ppt/slides/slide207.xml" ContentType="application/vnd.openxmlformats-officedocument.presentationml.slid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69.xml" ContentType="application/vnd.openxmlformats-officedocument.presentationml.slide+xml"/>
  <Override PartName="/ppt/tableStyles.xml" ContentType="application/vnd.openxmlformats-officedocument.presentationml.tableStyles+xml"/>
  <Override PartName="/ppt/slides/slide147.xml" ContentType="application/vnd.openxmlformats-officedocument.presentationml.slide+xml"/>
  <Override PartName="/ppt/slides/slide158.xml" ContentType="application/vnd.openxmlformats-officedocument.presentationml.slide+xml"/>
  <Override PartName="/ppt/slides/slide194.xml" ContentType="application/vnd.openxmlformats-officedocument.presentationml.slide+xml"/>
  <Override PartName="/ppt/slides/slide210.xml" ContentType="application/vnd.openxmlformats-officedocument.presentationml.slide+xml"/>
  <Override PartName="/ppt/slides/slide99.xml" ContentType="application/vnd.openxmlformats-officedocument.presentationml.slide+xml"/>
  <Override PartName="/ppt/slides/slide136.xml" ContentType="application/vnd.openxmlformats-officedocument.presentationml.slide+xml"/>
  <Override PartName="/ppt/slides/slide183.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25.xml" ContentType="application/vnd.openxmlformats-officedocument.presentationml.slide+xml"/>
  <Override PartName="/ppt/slides/slide172.xml" ContentType="application/vnd.openxmlformats-officedocument.presentationml.slide+xml"/>
  <Override PartName="/ppt/slides/slide5.xml" ContentType="application/vnd.openxmlformats-officedocument.presentationml.slide+xml"/>
  <Override PartName="/ppt/slides/slide19.xml" ContentType="application/vnd.openxmlformats-officedocument.presentationml.slide+xml"/>
  <Override PartName="/ppt/slides/slide66.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50.xml" ContentType="application/vnd.openxmlformats-officedocument.presentationml.slide+xml"/>
  <Override PartName="/ppt/slides/slide161.xml" ContentType="application/vnd.openxmlformats-officedocument.presentationml.slide+xml"/>
  <Override PartName="/ppt/slideLayouts/slideLayout7.xml" ContentType="application/vnd.openxmlformats-officedocument.presentationml.slideLayout+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slides/slide208.xml" ContentType="application/vnd.openxmlformats-officedocument.presentationml.slide+xml"/>
  <Override PartName="/ppt/slides/slide219.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s/slide215.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slides/slide199.xml" ContentType="application/vnd.openxmlformats-officedocument.presentationml.slide+xml"/>
  <Override PartName="/ppt/slides/slide204.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s/slide159.xml" ContentType="application/vnd.openxmlformats-officedocument.presentationml.slide+xml"/>
  <Override PartName="/ppt/slides/slide188.xml" ContentType="application/vnd.openxmlformats-officedocument.presentationml.slide+xml"/>
  <Override PartName="/ppt/slides/slide211.xml" ContentType="application/vnd.openxmlformats-officedocument.presentationml.slide+xml"/>
  <Override PartName="/ppt/slides/slide119.xml" ContentType="application/vnd.openxmlformats-officedocument.presentationml.slide+xml"/>
  <Override PartName="/ppt/slides/slide148.xml" ContentType="application/vnd.openxmlformats-officedocument.presentationml.slide+xml"/>
  <Override PartName="/ppt/slides/slide166.xml" ContentType="application/vnd.openxmlformats-officedocument.presentationml.slide+xml"/>
  <Override PartName="/ppt/slides/slide177.xml" ContentType="application/vnd.openxmlformats-officedocument.presentationml.slide+xml"/>
  <Override PartName="/ppt/slides/slide195.xml" ContentType="application/vnd.openxmlformats-officedocument.presentationml.slide+xml"/>
  <Override PartName="/ppt/slides/slide20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108.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55.xml" ContentType="application/vnd.openxmlformats-officedocument.presentationml.slide+xml"/>
  <Override PartName="/ppt/slides/slide173.xml" ContentType="application/vnd.openxmlformats-officedocument.presentationml.slide+xml"/>
  <Override PartName="/ppt/slides/slide184.xml" ContentType="application/vnd.openxmlformats-officedocument.presentationml.slide+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slides/slide115.xml" ContentType="application/vnd.openxmlformats-officedocument.presentationml.slide+xml"/>
  <Override PartName="/ppt/slides/slide144.xml" ContentType="application/vnd.openxmlformats-officedocument.presentationml.slide+xml"/>
  <Override PartName="/ppt/slides/slide162.xml" ContentType="application/vnd.openxmlformats-officedocument.presentationml.slide+xml"/>
  <Override PartName="/ppt/slides/slide191.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51.xml" ContentType="application/vnd.openxmlformats-officedocument.presentationml.slide+xml"/>
  <Override PartName="/ppt/slides/slide180.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s/slide209.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Override PartName="/ppt/slides/slide216.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89.xml" ContentType="application/vnd.openxmlformats-officedocument.presentationml.slide+xml"/>
  <Override PartName="/ppt/slides/slide205.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s/slide178.xml" ContentType="application/vnd.openxmlformats-officedocument.presentationml.slide+xml"/>
  <Override PartName="/ppt/slides/slide196.xml" ContentType="application/vnd.openxmlformats-officedocument.presentationml.slide+xml"/>
  <Override PartName="/ppt/slides/slide212.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167.xml" ContentType="application/vnd.openxmlformats-officedocument.presentationml.slide+xml"/>
  <Override PartName="/ppt/slides/slide185.xml" ContentType="application/vnd.openxmlformats-officedocument.presentationml.slide+xml"/>
  <Override PartName="/ppt/slides/slide201.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174.xml" ContentType="application/vnd.openxmlformats-officedocument.presentationml.slide+xml"/>
  <Override PartName="/ppt/slides/slide192.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s/slide163.xml" ContentType="application/vnd.openxmlformats-officedocument.presentationml.slide+xml"/>
  <Override PartName="/ppt/slides/slide181.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slides/slide170.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s/slide217.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slides/slide206.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s/slide213.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s/slide168.xml" ContentType="application/vnd.openxmlformats-officedocument.presentationml.slide+xml"/>
  <Override PartName="/ppt/slides/slide179.xml" ContentType="application/vnd.openxmlformats-officedocument.presentationml.slide+xml"/>
  <Override PartName="/ppt/slides/slide197.xml" ContentType="application/vnd.openxmlformats-officedocument.presentationml.slide+xml"/>
  <Override PartName="/ppt/slides/slide202.xml" ContentType="application/vnd.openxmlformats-officedocument.presentationml.slide+xml"/>
  <Override PartName="/ppt/slideLayouts/slideLayout12.xml" ContentType="application/vnd.openxmlformats-officedocument.presentationml.slideLayout+xml"/>
  <Override PartName="/ppt/slides/slide139.xml" ContentType="application/vnd.openxmlformats-officedocument.presentationml.slide+xml"/>
  <Override PartName="/ppt/slides/slide157.xml" ContentType="application/vnd.openxmlformats-officedocument.presentationml.slide+xml"/>
  <Override PartName="/ppt/slides/slide186.xml" ContentType="application/vnd.openxmlformats-officedocument.presentationml.slide+xml"/>
  <Override PartName="/ppt/slides/slide220.xml" ContentType="application/vnd.openxmlformats-officedocument.presentationml.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slides/slide164.xml" ContentType="application/vnd.openxmlformats-officedocument.presentationml.slide+xml"/>
  <Override PartName="/ppt/slides/slide175.xml" ContentType="application/vnd.openxmlformats-officedocument.presentationml.slide+xml"/>
  <Override PartName="/ppt/slides/slide193.xml" ContentType="application/vnd.openxmlformats-officedocument.presentationml.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53.xml" ContentType="application/vnd.openxmlformats-officedocument.presentationml.slide+xml"/>
  <Override PartName="/ppt/slides/slide171.xml" ContentType="application/vnd.openxmlformats-officedocument.presentationml.slide+xml"/>
  <Override PartName="/ppt/slides/slide182.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slides/slide160.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43.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s/slide32.xml" ContentType="application/vnd.openxmlformats-officedocument.presentationml.slide+xml"/>
  <Override PartName="/ppt/slides/slide214.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slides/slide187.xml" ContentType="application/vnd.openxmlformats-officedocument.presentationml.slide+xml"/>
  <Override PartName="/ppt/slides/slide198.xml" ContentType="application/vnd.openxmlformats-officedocument.presentationml.slide+xml"/>
  <Override PartName="/ppt/slides/slide203.xml" ContentType="application/vnd.openxmlformats-officedocument.presentationml.slide+xml"/>
  <Override PartName="/ppt/slides/slide129.xml" ContentType="application/vnd.openxmlformats-officedocument.presentationml.slide+xml"/>
  <Override PartName="/ppt/slides/slide176.xml" ContentType="application/vnd.openxmlformats-officedocument.presentationml.slide+xml"/>
  <Override PartName="/ppt/slides/slide118.xml" ContentType="application/vnd.openxmlformats-officedocument.presentationml.slide+xml"/>
  <Override PartName="/ppt/slides/slide165.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107.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slides/slide190.xml" ContentType="application/vnd.openxmlformats-officedocument.presentationml.slide+xml"/>
  <Override PartName="/ppt/viewProps.xml" ContentType="application/vnd.openxmlformats-officedocument.presentationml.viewProps+xml"/>
  <Override PartName="/ppt/slides/slide48.xml" ContentType="application/vnd.openxmlformats-officedocument.presentationml.slide+xml"/>
  <Override PartName="/ppt/slides/slide95.xml" ContentType="application/vnd.openxmlformats-officedocument.presentationml.slide+xml"/>
  <Override PartName="/ppt/slides/slide13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 id="376" r:id="rId122"/>
    <p:sldId id="377" r:id="rId123"/>
    <p:sldId id="378" r:id="rId124"/>
    <p:sldId id="379" r:id="rId125"/>
    <p:sldId id="380" r:id="rId126"/>
    <p:sldId id="381" r:id="rId127"/>
    <p:sldId id="382" r:id="rId128"/>
    <p:sldId id="383" r:id="rId129"/>
    <p:sldId id="384" r:id="rId130"/>
    <p:sldId id="385" r:id="rId131"/>
    <p:sldId id="386" r:id="rId132"/>
    <p:sldId id="387" r:id="rId133"/>
    <p:sldId id="388" r:id="rId134"/>
    <p:sldId id="389" r:id="rId135"/>
    <p:sldId id="390" r:id="rId136"/>
    <p:sldId id="391" r:id="rId137"/>
    <p:sldId id="392" r:id="rId138"/>
    <p:sldId id="393" r:id="rId139"/>
    <p:sldId id="394" r:id="rId140"/>
    <p:sldId id="395" r:id="rId141"/>
    <p:sldId id="396" r:id="rId142"/>
    <p:sldId id="397" r:id="rId143"/>
    <p:sldId id="398" r:id="rId144"/>
    <p:sldId id="399" r:id="rId145"/>
    <p:sldId id="400" r:id="rId146"/>
    <p:sldId id="401" r:id="rId147"/>
    <p:sldId id="402" r:id="rId148"/>
    <p:sldId id="403" r:id="rId149"/>
    <p:sldId id="404" r:id="rId150"/>
    <p:sldId id="405" r:id="rId151"/>
    <p:sldId id="406" r:id="rId152"/>
    <p:sldId id="407" r:id="rId153"/>
    <p:sldId id="408" r:id="rId154"/>
    <p:sldId id="409" r:id="rId155"/>
    <p:sldId id="410" r:id="rId156"/>
    <p:sldId id="411" r:id="rId157"/>
    <p:sldId id="412" r:id="rId158"/>
    <p:sldId id="413" r:id="rId159"/>
    <p:sldId id="414" r:id="rId160"/>
    <p:sldId id="415" r:id="rId161"/>
    <p:sldId id="416" r:id="rId162"/>
    <p:sldId id="417" r:id="rId163"/>
    <p:sldId id="418" r:id="rId164"/>
    <p:sldId id="419" r:id="rId165"/>
    <p:sldId id="420" r:id="rId166"/>
    <p:sldId id="421" r:id="rId167"/>
    <p:sldId id="422" r:id="rId168"/>
    <p:sldId id="423" r:id="rId169"/>
    <p:sldId id="424" r:id="rId170"/>
    <p:sldId id="425" r:id="rId171"/>
    <p:sldId id="426" r:id="rId172"/>
    <p:sldId id="427" r:id="rId173"/>
    <p:sldId id="428" r:id="rId174"/>
    <p:sldId id="429" r:id="rId175"/>
    <p:sldId id="430" r:id="rId176"/>
    <p:sldId id="431" r:id="rId177"/>
    <p:sldId id="432" r:id="rId178"/>
    <p:sldId id="433" r:id="rId179"/>
    <p:sldId id="434" r:id="rId180"/>
    <p:sldId id="435" r:id="rId181"/>
    <p:sldId id="436" r:id="rId182"/>
    <p:sldId id="437" r:id="rId183"/>
    <p:sldId id="438" r:id="rId184"/>
    <p:sldId id="439" r:id="rId185"/>
    <p:sldId id="440" r:id="rId186"/>
    <p:sldId id="441" r:id="rId187"/>
    <p:sldId id="442" r:id="rId188"/>
    <p:sldId id="443" r:id="rId189"/>
    <p:sldId id="444" r:id="rId190"/>
    <p:sldId id="445" r:id="rId191"/>
    <p:sldId id="446" r:id="rId192"/>
    <p:sldId id="447" r:id="rId193"/>
    <p:sldId id="448" r:id="rId194"/>
    <p:sldId id="449" r:id="rId195"/>
    <p:sldId id="450" r:id="rId196"/>
    <p:sldId id="451" r:id="rId197"/>
    <p:sldId id="452" r:id="rId198"/>
    <p:sldId id="453" r:id="rId199"/>
    <p:sldId id="454" r:id="rId200"/>
    <p:sldId id="455" r:id="rId201"/>
    <p:sldId id="456" r:id="rId202"/>
    <p:sldId id="457" r:id="rId203"/>
    <p:sldId id="458" r:id="rId204"/>
    <p:sldId id="459" r:id="rId205"/>
    <p:sldId id="460" r:id="rId206"/>
    <p:sldId id="461" r:id="rId207"/>
    <p:sldId id="462" r:id="rId208"/>
    <p:sldId id="463" r:id="rId209"/>
    <p:sldId id="464" r:id="rId210"/>
    <p:sldId id="465" r:id="rId211"/>
    <p:sldId id="466" r:id="rId212"/>
    <p:sldId id="467" r:id="rId213"/>
    <p:sldId id="468" r:id="rId214"/>
    <p:sldId id="469" r:id="rId215"/>
    <p:sldId id="470" r:id="rId216"/>
    <p:sldId id="471" r:id="rId217"/>
    <p:sldId id="472" r:id="rId218"/>
    <p:sldId id="473" r:id="rId219"/>
    <p:sldId id="474" r:id="rId220"/>
    <p:sldId id="475" r:id="rId2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6" d="100"/>
          <a:sy n="66" d="100"/>
        </p:scale>
        <p:origin x="-45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11" Type="http://schemas.openxmlformats.org/officeDocument/2006/relationships/slide" Target="slides/slide210.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slide" Target="slides/slide191.xml"/><Relationship Id="rId197" Type="http://schemas.openxmlformats.org/officeDocument/2006/relationships/slide" Target="slides/slide196.xml"/><Relationship Id="rId206" Type="http://schemas.openxmlformats.org/officeDocument/2006/relationships/slide" Target="slides/slide205.xml"/><Relationship Id="rId201" Type="http://schemas.openxmlformats.org/officeDocument/2006/relationships/slide" Target="slides/slide200.xml"/><Relationship Id="rId222" Type="http://schemas.openxmlformats.org/officeDocument/2006/relationships/presProps" Target="presProp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217" Type="http://schemas.openxmlformats.org/officeDocument/2006/relationships/slide" Target="slides/slide216.xml"/><Relationship Id="rId1" Type="http://schemas.openxmlformats.org/officeDocument/2006/relationships/slideMaster" Target="slideMasters/slideMaster1.xml"/><Relationship Id="rId6" Type="http://schemas.openxmlformats.org/officeDocument/2006/relationships/slide" Target="slides/slide5.xml"/><Relationship Id="rId212" Type="http://schemas.openxmlformats.org/officeDocument/2006/relationships/slide" Target="slides/slide211.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slide" Target="slides/slide206.xml"/><Relationship Id="rId223" Type="http://schemas.openxmlformats.org/officeDocument/2006/relationships/viewProps" Target="view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18" Type="http://schemas.openxmlformats.org/officeDocument/2006/relationships/slide" Target="slides/slide217.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19" Type="http://schemas.openxmlformats.org/officeDocument/2006/relationships/slide" Target="slides/slide18.xml"/><Relationship Id="rId224" Type="http://schemas.openxmlformats.org/officeDocument/2006/relationships/theme" Target="theme/theme1.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slide" Target="slides/slide218.xml"/><Relationship Id="rId3" Type="http://schemas.openxmlformats.org/officeDocument/2006/relationships/slide" Target="slides/slide2.xml"/><Relationship Id="rId214" Type="http://schemas.openxmlformats.org/officeDocument/2006/relationships/slide" Target="slides/slide213.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tableStyles" Target="tableStyle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AB350FF-5B36-4C84-82F0-F0F7CBDE6118}" type="datetimeFigureOut">
              <a:rPr lang="en-US" smtClean="0"/>
              <a:t>6/20/2012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605CD8-25C9-4F4F-85DE-7759E1A6FFF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B350FF-5B36-4C84-82F0-F0F7CBDE6118}" type="datetimeFigureOut">
              <a:rPr lang="en-US" smtClean="0"/>
              <a:t>6/20/2012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605CD8-25C9-4F4F-85DE-7759E1A6FFF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B350FF-5B36-4C84-82F0-F0F7CBDE6118}" type="datetimeFigureOut">
              <a:rPr lang="en-US" smtClean="0"/>
              <a:t>6/20/2012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605CD8-25C9-4F4F-85DE-7759E1A6FFFD}"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B350FF-5B36-4C84-82F0-F0F7CBDE6118}" type="datetimeFigureOut">
              <a:rPr lang="en-US" smtClean="0"/>
              <a:t>6/20/2012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605CD8-25C9-4F4F-85DE-7759E1A6FFF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B350FF-5B36-4C84-82F0-F0F7CBDE6118}" type="datetimeFigureOut">
              <a:rPr lang="en-US" smtClean="0"/>
              <a:t>6/20/2012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605CD8-25C9-4F4F-85DE-7759E1A6FFF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B350FF-5B36-4C84-82F0-F0F7CBDE6118}" type="datetimeFigureOut">
              <a:rPr lang="en-US" smtClean="0"/>
              <a:t>6/20/2012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605CD8-25C9-4F4F-85DE-7759E1A6FFF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AB350FF-5B36-4C84-82F0-F0F7CBDE6118}" type="datetimeFigureOut">
              <a:rPr lang="en-US" smtClean="0"/>
              <a:t>6/20/2012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605CD8-25C9-4F4F-85DE-7759E1A6FFF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AB350FF-5B36-4C84-82F0-F0F7CBDE6118}" type="datetimeFigureOut">
              <a:rPr lang="en-US" smtClean="0"/>
              <a:t>6/20/2012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605CD8-25C9-4F4F-85DE-7759E1A6FFF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B350FF-5B36-4C84-82F0-F0F7CBDE6118}" type="datetimeFigureOut">
              <a:rPr lang="en-US" smtClean="0"/>
              <a:t>6/20/2012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605CD8-25C9-4F4F-85DE-7759E1A6FFF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B350FF-5B36-4C84-82F0-F0F7CBDE6118}" type="datetimeFigureOut">
              <a:rPr lang="en-US" smtClean="0"/>
              <a:t>6/20/2012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605CD8-25C9-4F4F-85DE-7759E1A6FFF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B350FF-5B36-4C84-82F0-F0F7CBDE6118}" type="datetimeFigureOut">
              <a:rPr lang="en-US" smtClean="0"/>
              <a:t>6/20/2012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605CD8-25C9-4F4F-85DE-7759E1A6FFF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B350FF-5B36-4C84-82F0-F0F7CBDE6118}" type="datetimeFigureOut">
              <a:rPr lang="en-US" smtClean="0"/>
              <a:t>6/20/2012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605CD8-25C9-4F4F-85DE-7759E1A6FFF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B350FF-5B36-4C84-82F0-F0F7CBDE6118}" type="datetimeFigureOut">
              <a:rPr lang="en-US" smtClean="0"/>
              <a:t>6/20/2012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605CD8-25C9-4F4F-85DE-7759E1A6FFF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1" baseline="0" smtClean="0">
                <a:latin typeface="Tahoma"/>
              </a:rPr>
              <a:t>GLUCONEOGENESIS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aseline="0" smtClean="0">
                <a:latin typeface="Tahoma"/>
              </a:rPr>
              <a:t>(4)	It is the precursor of milk sugar (lactose in mammary gland).</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endParaRPr lang="en-US" baseline="0" smtClean="0">
              <a:latin typeface="Tahoma"/>
            </a:endParaRP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endParaRPr lang="en-US" baseline="0" smtClean="0">
              <a:latin typeface="Tahoma"/>
            </a:endParaRP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1" u="sng" baseline="0" smtClean="0">
                <a:latin typeface="Tahoma"/>
              </a:rPr>
              <a:t>URONIC	ACID		PATHWAY</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endParaRPr lang="en-US" baseline="0" smtClean="0">
              <a:latin typeface="Tahoma"/>
            </a:endParaRP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 Phospho		   UDPG			 UDPG</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G 6 P		        G 1 P	  	                 UDPG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      glucomutase	     Pyrophosphorylase	      Dehydrogenase</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      UDP Glucu ronate</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endParaRPr lang="en-US" baseline="0" smtClean="0">
              <a:latin typeface="Tahoma"/>
            </a:endParaRP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aseline="0" smtClean="0">
                <a:latin typeface="Tahoma"/>
              </a:rPr>
              <a:t>(5)	Gluconeogenic mechanism clear the products of the metablolism of other tissues from the blood eg. lactate and glycerol.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 NDA		     NADH						    H</a:t>
            </a:r>
            <a:r>
              <a:rPr lang="en-US" baseline="-25000" smtClean="0">
                <a:latin typeface="Tahoma"/>
              </a:rPr>
              <a:t>2</a:t>
            </a:r>
            <a:r>
              <a:rPr lang="en-US" baseline="0" smtClean="0">
                <a:latin typeface="Tahoma"/>
              </a:rPr>
              <a:t>o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   	      Phosphatase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  			  UDP</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pl-PL" baseline="0" smtClean="0">
                <a:latin typeface="Tahoma"/>
              </a:rPr>
              <a:t>     NADH+H</a:t>
            </a:r>
            <a:r>
              <a:rPr lang="pl-PL" baseline="30000" smtClean="0">
                <a:latin typeface="Tahoma"/>
              </a:rPr>
              <a:t>+</a:t>
            </a:r>
            <a:r>
              <a:rPr lang="pl-PL" baseline="0" smtClean="0">
                <a:latin typeface="Tahoma"/>
              </a:rPr>
              <a:t>    NAD</a:t>
            </a:r>
            <a:r>
              <a:rPr lang="pl-PL" baseline="30000" smtClean="0">
                <a:latin typeface="Tahoma"/>
              </a:rPr>
              <a:t>+</a:t>
            </a:r>
            <a:r>
              <a:rPr lang="pl-PL" baseline="0" smtClean="0">
                <a:latin typeface="Tahoma"/>
              </a:rPr>
              <a:t>       NADP</a:t>
            </a:r>
            <a:r>
              <a:rPr lang="pl-PL" baseline="30000" smtClean="0">
                <a:latin typeface="Tahoma"/>
              </a:rPr>
              <a:t>+</a:t>
            </a:r>
            <a:r>
              <a:rPr lang="pl-PL" baseline="0" smtClean="0">
                <a:latin typeface="Tahoma"/>
              </a:rPr>
              <a:t>	 NADPH +H</a:t>
            </a:r>
            <a:r>
              <a:rPr lang="pl-PL" baseline="30000" smtClean="0">
                <a:latin typeface="Tahoma"/>
              </a:rPr>
              <a:t>+</a:t>
            </a:r>
            <a:endParaRPr lang="pl-PL" baseline="0" smtClean="0">
              <a:latin typeface="Tahoma"/>
            </a:endParaRP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it-IT" baseline="0" smtClean="0">
                <a:latin typeface="Tahoma"/>
              </a:rPr>
              <a:t>Xylulose 	     3 – Keto – L gluonate                   Gulonate                 glucuronate</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NADPH +H</a:t>
            </a:r>
            <a:r>
              <a:rPr lang="en-US" baseline="30000" smtClean="0">
                <a:latin typeface="Tahoma"/>
              </a:rPr>
              <a:t>+</a:t>
            </a:r>
            <a:r>
              <a:rPr lang="en-US" baseline="0" smtClean="0">
                <a:latin typeface="Tahoma"/>
              </a:rPr>
              <a:t>							reductase</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Block in							       0</a:t>
            </a:r>
            <a:r>
              <a:rPr lang="en-US" baseline="-25000" smtClean="0">
                <a:latin typeface="Tahoma"/>
              </a:rPr>
              <a:t>2</a:t>
            </a:r>
            <a:endParaRPr lang="en-US" baseline="0" smtClean="0">
              <a:latin typeface="Tahoma"/>
            </a:endParaRP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Pento *	NADP+</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Suria									Gulonolactone</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de-DE" baseline="0" smtClean="0">
                <a:latin typeface="Tahoma"/>
              </a:rPr>
              <a:t>       Xylitol 		XyluLose 5 – PO4					Enz. Absent in man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endParaRPr lang="en-US" baseline="0" smtClean="0">
              <a:latin typeface="Tahoma"/>
            </a:endParaRP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pt-BR" baseline="0" smtClean="0">
                <a:latin typeface="Tahoma"/>
              </a:rPr>
              <a:t>NAD  	    NADH +H</a:t>
            </a:r>
            <a:r>
              <a:rPr lang="pt-BR" baseline="30000" smtClean="0">
                <a:latin typeface="Tahoma"/>
              </a:rPr>
              <a:t>+</a:t>
            </a:r>
            <a:r>
              <a:rPr lang="pt-BR" baseline="0" smtClean="0">
                <a:latin typeface="Tahoma"/>
              </a:rPr>
              <a:t>						 L   ascorbate</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       Dehydroascobate</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endParaRPr lang="en-US" baseline="0" smtClean="0">
              <a:latin typeface="Tahoma"/>
            </a:endParaRP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endParaRPr lang="en-US" baseline="0" smtClean="0">
              <a:latin typeface="Tahoma"/>
            </a:endParaRP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u="sng" baseline="0" smtClean="0">
                <a:latin typeface="Tahoma"/>
              </a:rPr>
              <a:t>Importance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Galacturonate is an important constituent of pectins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UDPG – is the active form of glucuronate for reactions involving incorporation of glucuronic acid  into chondroitin sulfate.</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Xylulose – used in HMP pathway</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The enzyme which convert L gulonolactone to 2 keto – L-  gulonate before its conversion to L ascorbate is absent in man. </a:t>
            </a:r>
            <a:endParaRPr lang="en-US" b="1" u="sng" baseline="0" smtClean="0">
              <a:latin typeface="Tahoma"/>
            </a:endParaRP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1" baseline="0" smtClean="0">
                <a:latin typeface="Tahoma"/>
              </a:rPr>
              <a:t>Metabolic Pathway:- It occurs by reversal of each step of the glycolytic pathway, but the 3 irreversible reactions must be bypassed in this case.</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Uronic acid pathway is for the conversion of glucose to glucuronic acid, ascorbic acid and pentoses. It is also an alternative oxidative pathway for glucose.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Sequence of Reaction: Glucose is converted to G-6-P which is converted to G 1 P. this then react with uridine   tri PO</a:t>
            </a:r>
            <a:r>
              <a:rPr lang="en-US" baseline="-25000" smtClean="0">
                <a:latin typeface="Tahoma"/>
              </a:rPr>
              <a:t>4</a:t>
            </a:r>
            <a:r>
              <a:rPr lang="en-US" baseline="0" smtClean="0">
                <a:latin typeface="Tahoma"/>
              </a:rPr>
              <a:t> to form UDPG which is now oxidized at C</a:t>
            </a:r>
            <a:r>
              <a:rPr lang="en-US" baseline="-25000" smtClean="0">
                <a:latin typeface="Tahoma"/>
              </a:rPr>
              <a:t>6</a:t>
            </a:r>
            <a:r>
              <a:rPr lang="en-US" baseline="0" smtClean="0">
                <a:latin typeface="Tahoma"/>
              </a:rPr>
              <a:t> by a 2 step process to UDP – glucuronate by inversion around C</a:t>
            </a:r>
            <a:r>
              <a:rPr lang="en-US" baseline="-25000" smtClean="0">
                <a:latin typeface="Tahoma"/>
              </a:rPr>
              <a:t>4</a:t>
            </a:r>
            <a:r>
              <a:rPr lang="en-US" baseline="0" smtClean="0">
                <a:latin typeface="Tahoma"/>
              </a:rPr>
              <a:t>.</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UDPglucuronate is useful in the conversion of glucuronic acid into chondroitin sulphate or steroid hormones etc.  Gulonate is the precursor of ascorbate in animals capable of synthesising the vitamin except man, and other primates eg guinea pigs rather gulonate is oxidize to 3 – keto – L – gulonate. . Xylulose is a constituent of the HMP but here L –xylulose is formed. To make it useful for HMP the L isomer must be converted to D xylulose.</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This is acoomplished by an NADPH dependent reduction to xylitol which is then oxidized in an NAD – dependent reaction to D- xylulose.</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Various drugs increase the rate of this reaction e.g administration</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 of barbital or of chlorobutanol to rat.</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endParaRPr lang="en-US" baseline="0" smtClean="0">
              <a:latin typeface="Tahoma"/>
            </a:endParaRP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1" baseline="0" smtClean="0">
                <a:latin typeface="Tahoma"/>
              </a:rPr>
              <a:t>Fructose	Catabolism</a:t>
            </a:r>
            <a:endParaRPr lang="en-US" b="1" u="sng" baseline="0" smtClean="0">
              <a:latin typeface="Tahoma"/>
            </a:endParaRP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Fructose		fructokinase     fruct. 1 - P</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Hexokinase					     Aldolase</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aseline="0" smtClean="0">
                <a:latin typeface="Tahoma"/>
              </a:rPr>
              <a:t>1.	The enzyme pyruvate carboxylase used is produced in the mitochondria therefore the pyruvic acid must enter the  mitochondria for the reaction to occur.</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Fruct. 6- P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 Dihydroxyacetone P + Gly. 3P.</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endParaRPr lang="en-US" baseline="0" smtClean="0">
              <a:latin typeface="Tahoma"/>
            </a:endParaRP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      Phosphofructokinase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de-DE" baseline="0" smtClean="0">
                <a:latin typeface="Tahoma"/>
              </a:rPr>
              <a:t>       F 1,6 Bis PO</a:t>
            </a:r>
            <a:r>
              <a:rPr lang="de-DE" baseline="-25000" smtClean="0">
                <a:latin typeface="Tahoma"/>
              </a:rPr>
              <a:t>4	</a:t>
            </a:r>
            <a:r>
              <a:rPr lang="de-DE" baseline="0" smtClean="0">
                <a:latin typeface="Tahoma"/>
              </a:rPr>
              <a:t>	   glycolysis		F 1, 6 Bis P0</a:t>
            </a:r>
            <a:r>
              <a:rPr lang="de-DE" baseline="-25000" smtClean="0">
                <a:latin typeface="Tahoma"/>
              </a:rPr>
              <a:t>4</a:t>
            </a:r>
            <a:endParaRPr lang="de-DE" baseline="0" smtClean="0">
              <a:latin typeface="Tahoma"/>
            </a:endParaRP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Metabolism of fructose</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This is found only in seminal vesicles and the placenta of ungulates and whales.</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Fructose is phosphorylated by hexokinase to form Fruct. 6-PO</a:t>
            </a:r>
            <a:r>
              <a:rPr lang="en-US" baseline="-25000" smtClean="0">
                <a:latin typeface="Tahoma"/>
              </a:rPr>
              <a:t>4 </a:t>
            </a:r>
            <a:r>
              <a:rPr lang="en-US" baseline="0" smtClean="0">
                <a:latin typeface="Tahoma"/>
              </a:rPr>
              <a:t>or fructokinase in the liver converts fructose to fructose 1-PO</a:t>
            </a:r>
            <a:r>
              <a:rPr lang="en-US" baseline="-25000" smtClean="0">
                <a:latin typeface="Tahoma"/>
              </a:rPr>
              <a:t>4</a:t>
            </a:r>
            <a:r>
              <a:rPr lang="en-US" baseline="0" smtClean="0">
                <a:latin typeface="Tahoma"/>
              </a:rPr>
              <a:t>. This is split into D-Glyceraldehyde and dihydroxyacetone Po</a:t>
            </a:r>
            <a:r>
              <a:rPr lang="en-US" baseline="-25000" smtClean="0">
                <a:latin typeface="Tahoma"/>
              </a:rPr>
              <a:t>4</a:t>
            </a:r>
            <a:r>
              <a:rPr lang="en-US" baseline="0" smtClean="0">
                <a:latin typeface="Tahoma"/>
              </a:rPr>
              <a:t> by aldolase B. Absence of enzymes leads to hereditary fructose intolerance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      Acetyl - CoA</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endParaRPr lang="en-US" baseline="0" smtClean="0">
              <a:latin typeface="Tahoma"/>
            </a:endParaRP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endParaRPr lang="en-US" baseline="0" smtClean="0">
              <a:latin typeface="Tahoma"/>
            </a:endParaRP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                        glycero</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Glyceraldehyde          (1) Glycerol               glycerol 3 Po</a:t>
            </a:r>
            <a:r>
              <a:rPr lang="en-US" baseline="-25000" smtClean="0">
                <a:latin typeface="Tahoma"/>
              </a:rPr>
              <a:t>4</a:t>
            </a:r>
            <a:endParaRPr lang="en-US" baseline="0" smtClean="0">
              <a:latin typeface="Tahoma"/>
            </a:endParaRP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                        Kinase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endParaRPr lang="en-US" baseline="0" smtClean="0">
              <a:latin typeface="Tahoma"/>
            </a:endParaRP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(2)               Glyceraldehyde    Aldehyde DH  Glycerate</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endParaRPr lang="en-US" baseline="0" smtClean="0">
              <a:latin typeface="Tahoma"/>
            </a:endParaRP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(3) Triokinase in liver  catalyses the phosphorylation of D glyceradehyde to gly 3 P0</a:t>
            </a:r>
            <a:r>
              <a:rPr lang="en-US" baseline="-25000" smtClean="0">
                <a:latin typeface="Tahoma"/>
              </a:rPr>
              <a:t>4</a:t>
            </a:r>
            <a:r>
              <a:rPr lang="en-US" baseline="0" smtClean="0">
                <a:latin typeface="Tahoma"/>
              </a:rPr>
              <a:t>.</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Glyceralde and dihydroxyacetone PO</a:t>
            </a:r>
            <a:r>
              <a:rPr lang="en-US" baseline="-25000" smtClean="0">
                <a:latin typeface="Tahoma"/>
              </a:rPr>
              <a:t>4</a:t>
            </a:r>
            <a:r>
              <a:rPr lang="en-US" baseline="0" smtClean="0">
                <a:latin typeface="Tahoma"/>
              </a:rPr>
              <a:t>       glycolysis OR may combine in the presence of aldolase to form glucose.</a:t>
            </a:r>
            <a:endParaRPr lang="en-US" baseline="-25000" smtClean="0">
              <a:latin typeface="Tahoma"/>
            </a:endParaRP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aseline="0" smtClean="0">
                <a:latin typeface="Tahoma"/>
              </a:rPr>
              <a:t>Pyruvic acid + CO</a:t>
            </a:r>
            <a:r>
              <a:rPr lang="en-US" baseline="-25000" smtClean="0">
                <a:latin typeface="Tahoma"/>
              </a:rPr>
              <a:t>2</a:t>
            </a:r>
            <a:r>
              <a:rPr lang="en-US" baseline="0" smtClean="0">
                <a:latin typeface="Tahoma"/>
              </a:rPr>
              <a:t> + ATP 		         Oxaloacetic acid</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endParaRPr lang="en-US" baseline="-25000" smtClean="0">
              <a:latin typeface="Tahoma"/>
            </a:endParaRP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1" baseline="0" smtClean="0">
                <a:latin typeface="Tahoma"/>
              </a:rPr>
              <a:t>Galactose Metabolism:-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                        Galactokinase</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Galactose 		      Galactose 1 – P</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Gal. 1P</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  Uridyl transferee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Gal. 1-P + UDP Glucose 		  	 UDP – galactose + Glu. 1-P</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         Lactose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     + glucose     Synthesis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              Lactose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Mg</a:t>
            </a:r>
            <a:r>
              <a:rPr lang="en-US" baseline="30000" smtClean="0">
                <a:latin typeface="Tahoma"/>
              </a:rPr>
              <a:t>2+</a:t>
            </a:r>
            <a:r>
              <a:rPr lang="en-US" baseline="0" smtClean="0">
                <a:latin typeface="Tahoma"/>
              </a:rPr>
              <a:t>     + ADP</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UDP glucose</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endParaRPr lang="en-US" baseline="0" smtClean="0">
              <a:latin typeface="Tahoma"/>
            </a:endParaRP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Glycogen</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endParaRPr lang="en-US" baseline="0" smtClean="0">
              <a:latin typeface="Tahoma"/>
            </a:endParaRP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Glycolysis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endParaRPr lang="en-US" baseline="0" smtClean="0">
              <a:latin typeface="Tahoma"/>
            </a:endParaRP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endParaRPr lang="en-US" baseline="0" smtClean="0">
              <a:latin typeface="Tahoma"/>
            </a:endParaRP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endParaRPr lang="en-US" baseline="0" smtClean="0">
              <a:latin typeface="Tahoma"/>
            </a:endParaRP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endParaRPr lang="en-US" baseline="0" smtClean="0">
              <a:latin typeface="Tahoma"/>
            </a:endParaRP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endParaRPr lang="en-US" baseline="0" smtClean="0">
              <a:latin typeface="Tahoma"/>
            </a:endParaRP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aseline="0" smtClean="0">
                <a:latin typeface="Tahoma"/>
              </a:rPr>
              <a:t>    							   + H</a:t>
            </a:r>
            <a:r>
              <a:rPr lang="en-US" baseline="-25000" smtClean="0">
                <a:latin typeface="Tahoma"/>
              </a:rPr>
              <a:t>3</a:t>
            </a:r>
            <a:r>
              <a:rPr lang="en-US" baseline="0" smtClean="0">
                <a:latin typeface="Tahoma"/>
              </a:rPr>
              <a:t> Po</a:t>
            </a:r>
            <a:r>
              <a:rPr lang="en-US" baseline="-25000" smtClean="0">
                <a:latin typeface="Tahoma"/>
              </a:rPr>
              <a:t>4</a:t>
            </a:r>
            <a:endParaRPr lang="en-US" baseline="0" smtClean="0">
              <a:latin typeface="Tahoma"/>
            </a:endParaRP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1" baseline="0" smtClean="0">
                <a:latin typeface="Tahoma"/>
              </a:rPr>
              <a:t>Metabolism of  Amino  Sugars (eg. Glucosamine –6 –P, N acetyl glucosamine).</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They are important components in many complex polysaccharides.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Glycogen</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     Glucose		   G-6-P             F 6 P              glycolysis</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             		 glutamine</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  transaminase</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       ATP	      ADP		glutamic acid</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it-IT" baseline="0" smtClean="0">
                <a:latin typeface="Tahoma"/>
              </a:rPr>
              <a:t>glucosamine                  Glucosamine – 6 – P            Glucosamine</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    acetyl CoA		  - 1 – P</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aseline="0" smtClean="0">
                <a:latin typeface="Tahoma"/>
              </a:rPr>
              <a:t>2.	Phosphoenol pyruvate carboxykinase converts oxaloacetate to phosphoenol p	pyruvate.</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     COASH				UDP</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      ATP      ADP							 PPi</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N – acetyl			N – acetylglucosamine – 6 – P	       UDP – glucosamine</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glucosamine				epimerase</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pt-BR" baseline="0" smtClean="0">
                <a:latin typeface="Tahoma"/>
              </a:rPr>
              <a:t>N – acetyl – Manosamine 6 – P     N-acetyl glucosamine</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        PEP						1 – P</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N – acetyl neuraminic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pt-BR" baseline="0" smtClean="0">
                <a:latin typeface="Tahoma"/>
              </a:rPr>
              <a:t>  acid – 9 -  P				  UDP – N - acetyl</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      Pi					 galactosamine</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N – acetyl neuraminic acid</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aseline="0" smtClean="0">
                <a:latin typeface="Tahoma"/>
              </a:rPr>
              <a:t>This is the way in which the body meets its needs of glucose when carbohydrate is not available in sufficient amounts from the diet. The body then converts non glucose substances into glucose.</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Co</a:t>
            </a:r>
            <a:r>
              <a:rPr lang="en-US" baseline="-25000" smtClean="0">
                <a:latin typeface="Tahoma"/>
              </a:rPr>
              <a:t>2</a:t>
            </a:r>
            <a:r>
              <a:rPr lang="en-US" baseline="0" smtClean="0">
                <a:latin typeface="Tahoma"/>
              </a:rPr>
              <a:t> H			  Mg</a:t>
            </a:r>
            <a:r>
              <a:rPr lang="en-US" baseline="30000" smtClean="0">
                <a:latin typeface="Tahoma"/>
              </a:rPr>
              <a:t>2+</a:t>
            </a:r>
            <a:endParaRPr lang="en-US" baseline="0" smtClean="0">
              <a:latin typeface="Tahoma"/>
            </a:endParaRP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  glycoproteins</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Glycoproteins, Sialic Acids		chondroitin sulphate</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endParaRPr lang="en-US" baseline="0" smtClean="0">
              <a:latin typeface="Tahoma"/>
            </a:endParaRP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endParaRPr lang="en-US" baseline="0" smtClean="0">
              <a:latin typeface="Tahoma"/>
            </a:endParaRP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endParaRPr lang="en-US" b="1" u="sng" baseline="0" smtClean="0">
              <a:latin typeface="Tahoma"/>
            </a:endParaRP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1" u="sng" baseline="0" smtClean="0">
                <a:latin typeface="Tahoma"/>
              </a:rPr>
              <a:t>Digestion and Absorption of Carbohydrate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The principal dietary carbohydrate are polysaccharide, disaccharides, and monosaccharides. Starches and their derivatives are the only polysaccharides that are digested in man.  The disacchandes lactose and sucrose are also ingested along with the monosaccharides, fructose and glucose. Digestion is the disintegration of the naturally occurring foodstuffs into assimilable forms.</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First reaction takes place in the mouth. Saliva contain salivary amylase (ptyalin) which hydrolysis starch and glycogen to maltose. Because of the short time it acts on food, digestion is not much. Mastication subdivides the food increasing its solubility and surface area for enzyme attack. In the acid environment of the stomach digestion of carbohydrate stops.</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The stomach contents (chyme) is introduced into the duodenum through the pyloric valve. The pancreatic and bile duct. open into the duodenum, their alkaline content neutralizes the  pH of the chyme as a result of the influence of the hormones secretin which stimulates flow of pancreatic juice and cholecystokinin which stimulate the production of enzymes.</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C = O + GTP			Co</a:t>
            </a:r>
            <a:r>
              <a:rPr lang="en-US" baseline="-25000" smtClean="0">
                <a:latin typeface="Tahoma"/>
              </a:rPr>
              <a:t>2</a:t>
            </a:r>
            <a:r>
              <a:rPr lang="en-US" baseline="0" smtClean="0">
                <a:latin typeface="Tahoma"/>
              </a:rPr>
              <a:t> H</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For carbohydrate it contains pancreatic </a:t>
            </a:r>
            <a:r>
              <a:rPr lang="en-US" baseline="0" smtClean="0">
                <a:latin typeface="Alan Den"/>
              </a:rPr>
              <a:t>&amp;</a:t>
            </a:r>
            <a:r>
              <a:rPr lang="en-US" baseline="0" smtClean="0">
                <a:latin typeface="Tahoma"/>
              </a:rPr>
              <a:t> amylase (similar to salivary amylase) hydrolyzing starch and glycogen to maltose, maltrotriose and a mixture of branched (1:6) oligosaccharides (</a:t>
            </a:r>
            <a:r>
              <a:rPr lang="en-US" baseline="0" smtClean="0">
                <a:latin typeface="Alan Den"/>
              </a:rPr>
              <a:t>&amp;</a:t>
            </a:r>
            <a:r>
              <a:rPr lang="en-US" baseline="0" smtClean="0">
                <a:latin typeface="Tahoma"/>
              </a:rPr>
              <a:t>limit dextrins) and some glucose.</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Intestinal secretion also contain digestive enzymes specific for disaccharide and oligosaccharides i.e </a:t>
            </a:r>
            <a:r>
              <a:rPr lang="en-US" baseline="0" smtClean="0">
                <a:latin typeface="Alan Den"/>
              </a:rPr>
              <a:t>&amp;</a:t>
            </a:r>
            <a:r>
              <a:rPr lang="en-US" baseline="0" smtClean="0">
                <a:latin typeface="Tahoma"/>
              </a:rPr>
              <a:t> glucosidase maltase which removes single glucose residues from </a:t>
            </a:r>
            <a:r>
              <a:rPr lang="en-US" baseline="0" smtClean="0">
                <a:latin typeface="Alan Den"/>
              </a:rPr>
              <a:t>&amp;</a:t>
            </a:r>
            <a:r>
              <a:rPr lang="en-US" baseline="0" smtClean="0">
                <a:latin typeface="Tahoma"/>
              </a:rPr>
              <a:t> (1   4) linked oligosaccharides and disaccarides starting from the non reducing ends isomaltase (&amp; - dextrinase) which hydrolyses 1      6 bonds in </a:t>
            </a:r>
            <a:r>
              <a:rPr lang="en-US" baseline="0" smtClean="0">
                <a:latin typeface="Alan Den"/>
              </a:rPr>
              <a:t>&amp;</a:t>
            </a:r>
            <a:r>
              <a:rPr lang="en-US" baseline="0" smtClean="0">
                <a:latin typeface="Tahoma"/>
              </a:rPr>
              <a:t> limit dextrins B – galactosidase (lactase) for removing galactose from lactose, sucrase for hydrolyzing sucrose and trehalase for hydrolyzing trehalose.</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endParaRPr lang="en-US" baseline="0" smtClean="0">
              <a:latin typeface="Tahoma"/>
            </a:endParaRP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sucrase on	sucrose  	fructose + glucose</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Maltase on	Maltose 	glucose</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pt-BR" baseline="0" smtClean="0">
                <a:latin typeface="Tahoma"/>
              </a:rPr>
              <a:t>Lactase on  lactose	glucose+ galactose</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Trelalase on Trelalose	 glucose</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1" baseline="0" smtClean="0">
                <a:latin typeface="Tahoma"/>
              </a:rPr>
              <a:t>Absorption:</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90% of ingested foodstuffs is absorbed in the course of the passage through the small intestine. The product of carbohydrate digestion are absorbed from the jejunum into the blood of the portal venous system in the form of monosaccharides (the hexoses) glucose, fructose, mannose and galactose although the pentose sugars if present in the food ingested will also be absorbed. Glucose and galactose are actively transported. Fructose is absorbed more slowly than these two it is by simple diffusion. A carrier transports glucose across membrane into the cytosol, it binds both Na</a:t>
            </a:r>
            <a:r>
              <a:rPr lang="en-US" baseline="30000" smtClean="0">
                <a:latin typeface="Tahoma"/>
              </a:rPr>
              <a:t>+</a:t>
            </a:r>
            <a:r>
              <a:rPr lang="en-US" baseline="0" smtClean="0">
                <a:latin typeface="Tahoma"/>
              </a:rPr>
              <a:t> and glucose at different sites of the molecule. The energy required is obtained from the hydrolysis of ATP linked to  Na</a:t>
            </a:r>
            <a:r>
              <a:rPr lang="en-US" baseline="30000" smtClean="0">
                <a:latin typeface="Tahoma"/>
              </a:rPr>
              <a:t>+</a:t>
            </a:r>
            <a:r>
              <a:rPr lang="en-US" baseline="0" smtClean="0">
                <a:latin typeface="Tahoma"/>
              </a:rPr>
              <a:t>/P</a:t>
            </a:r>
            <a:r>
              <a:rPr lang="en-US" baseline="30000" smtClean="0">
                <a:latin typeface="Tahoma"/>
              </a:rPr>
              <a:t>+</a:t>
            </a:r>
            <a:r>
              <a:rPr lang="en-US" baseline="0" smtClean="0">
                <a:latin typeface="Tahoma"/>
              </a:rPr>
              <a:t> pump. The active transport of glucose is inhibited by ouabain (also Na</a:t>
            </a:r>
            <a:r>
              <a:rPr lang="en-US" baseline="30000" smtClean="0">
                <a:latin typeface="Tahoma"/>
              </a:rPr>
              <a:t>+ </a:t>
            </a:r>
            <a:r>
              <a:rPr lang="en-US" baseline="0" smtClean="0">
                <a:latin typeface="Tahoma"/>
              </a:rPr>
              <a:t>pump) and phlorhizin a plant glycoside.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aseline="0" smtClean="0">
                <a:latin typeface="Tahoma"/>
              </a:rPr>
              <a:t>C</a:t>
            </a:r>
            <a:r>
              <a:rPr lang="en-US" baseline="-25000" smtClean="0">
                <a:latin typeface="Tahoma"/>
              </a:rPr>
              <a:t> </a:t>
            </a:r>
            <a:r>
              <a:rPr lang="en-US" baseline="0" smtClean="0">
                <a:latin typeface="Tahoma"/>
              </a:rPr>
              <a:t>H</a:t>
            </a:r>
            <a:r>
              <a:rPr lang="en-US" baseline="-25000" smtClean="0">
                <a:latin typeface="Tahoma"/>
              </a:rPr>
              <a:t>2</a:t>
            </a:r>
            <a:r>
              <a:rPr lang="en-US" baseline="0" smtClean="0">
                <a:latin typeface="Tahoma"/>
              </a:rPr>
              <a:t>					C – O Po</a:t>
            </a:r>
            <a:r>
              <a:rPr lang="en-US" baseline="-25000" smtClean="0">
                <a:latin typeface="Tahoma"/>
              </a:rPr>
              <a:t>3</a:t>
            </a:r>
            <a:r>
              <a:rPr lang="en-US" baseline="0" smtClean="0">
                <a:latin typeface="Tahoma"/>
              </a:rPr>
              <a:t>H + CO</a:t>
            </a:r>
            <a:r>
              <a:rPr lang="en-US" baseline="-25000" smtClean="0">
                <a:latin typeface="Tahoma"/>
              </a:rPr>
              <a:t>2</a:t>
            </a:r>
            <a:r>
              <a:rPr lang="en-US" baseline="0" smtClean="0">
                <a:latin typeface="Tahoma"/>
              </a:rPr>
              <a:t> + GDP</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Co</a:t>
            </a:r>
            <a:r>
              <a:rPr lang="en-US" baseline="-25000" smtClean="0">
                <a:latin typeface="Tahoma"/>
              </a:rPr>
              <a:t>2</a:t>
            </a:r>
            <a:r>
              <a:rPr lang="en-US" baseline="0" smtClean="0">
                <a:latin typeface="Tahoma"/>
              </a:rPr>
              <a:t> H					CH</a:t>
            </a:r>
            <a:r>
              <a:rPr lang="en-US" baseline="-25000" smtClean="0">
                <a:latin typeface="Tahoma"/>
              </a:rPr>
              <a:t>2</a:t>
            </a:r>
            <a:endParaRPr lang="en-US" baseline="0" smtClean="0">
              <a:latin typeface="Tahoma"/>
            </a:endParaRP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Oxaloacetic acid			PEP</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aseline="0" smtClean="0">
                <a:latin typeface="Tahoma"/>
              </a:rPr>
              <a:t>The carboxykinase is present only in the cytoplasm, but the oxaloacetate is not able to pass through the mitochordrial membrance therefore it is</a:t>
            </a:r>
            <a:r>
              <a:rPr lang="en-US" baseline="30000" smtClean="0">
                <a:latin typeface="Tahoma"/>
              </a:rPr>
              <a:t> </a:t>
            </a:r>
            <a:r>
              <a:rPr lang="en-US" baseline="0" smtClean="0">
                <a:latin typeface="Tahoma"/>
              </a:rPr>
              <a:t>first reduced to malic acid.</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       mitrochondrial</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aseline="0" smtClean="0">
                <a:latin typeface="Tahoma"/>
              </a:rPr>
              <a:t> Oxaloacetate + NADH +H</a:t>
            </a:r>
            <a:r>
              <a:rPr lang="en-US" baseline="30000" smtClean="0">
                <a:latin typeface="Tahoma"/>
              </a:rPr>
              <a:t>+</a:t>
            </a:r>
            <a:r>
              <a:rPr lang="en-US" baseline="0" smtClean="0">
                <a:latin typeface="Tahoma"/>
              </a:rPr>
              <a:t>                                  Malate + NAD</a:t>
            </a:r>
            <a:r>
              <a:rPr lang="en-US" baseline="30000" smtClean="0">
                <a:latin typeface="Tahoma"/>
              </a:rPr>
              <a:t>+</a:t>
            </a:r>
            <a:endParaRPr lang="en-US" baseline="0" smtClean="0">
              <a:latin typeface="Tahoma"/>
            </a:endParaRP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  malate dehydrogenase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     Mitochondrial inner</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aseline="0" smtClean="0">
                <a:latin typeface="Tahoma"/>
              </a:rPr>
              <a:t>Site:- Major site is the liver, kidneys have  limited capacity.</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aseline="0" smtClean="0">
                <a:latin typeface="Tahoma"/>
              </a:rPr>
              <a:t>Malate 				     Malate (cytoplasmic)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Membrane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aseline="0" smtClean="0">
                <a:latin typeface="Tahoma"/>
              </a:rPr>
              <a:t>Malate 	cytoplasmic			    Oxaloacetate + NADH + H</a:t>
            </a:r>
            <a:r>
              <a:rPr lang="en-US" baseline="30000" smtClean="0">
                <a:latin typeface="Tahoma"/>
              </a:rPr>
              <a:t>+</a:t>
            </a:r>
            <a:endParaRPr lang="en-US" baseline="0" smtClean="0">
              <a:latin typeface="Tahoma"/>
            </a:endParaRP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aseline="0" smtClean="0">
                <a:latin typeface="Tahoma"/>
              </a:rPr>
              <a:t>+ NAD</a:t>
            </a:r>
            <a:r>
              <a:rPr lang="en-US" baseline="30000" smtClean="0">
                <a:latin typeface="Tahoma"/>
              </a:rPr>
              <a:t>+</a:t>
            </a:r>
            <a:r>
              <a:rPr lang="en-US" baseline="0" smtClean="0">
                <a:latin typeface="Tahoma"/>
              </a:rPr>
              <a:t>      malate   dehydrogenase</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aseline="0" smtClean="0">
                <a:latin typeface="Tahoma"/>
              </a:rPr>
              <a:t>3.	Action of phosphatase which (a) catalyzes the hydrolysis of fructose – 1,6 bisphosphate to form fructose – 6 – PO</a:t>
            </a:r>
            <a:r>
              <a:rPr lang="en-US" baseline="-25000" smtClean="0">
                <a:latin typeface="Tahoma"/>
              </a:rPr>
              <a:t>4</a:t>
            </a:r>
            <a:r>
              <a:rPr lang="en-US" baseline="0" smtClean="0">
                <a:latin typeface="Tahoma"/>
              </a:rPr>
              <a:t> by the enzyme fructose 1,6 bisphosphatase</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aseline="0" smtClean="0">
                <a:latin typeface="Tahoma"/>
              </a:rPr>
              <a:t>(b) 	Production of glucose from glucose 6 – PO</a:t>
            </a:r>
            <a:r>
              <a:rPr lang="en-US" baseline="-25000" smtClean="0">
                <a:latin typeface="Tahoma"/>
              </a:rPr>
              <a:t>4</a:t>
            </a:r>
            <a:r>
              <a:rPr lang="en-US" baseline="0" smtClean="0">
                <a:latin typeface="Tahoma"/>
              </a:rPr>
              <a:t>  also requires another enzyme – Glucose 6 – phosphatase.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Overall reaction:</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pt-BR" baseline="0" smtClean="0">
                <a:latin typeface="Tahoma"/>
              </a:rPr>
              <a:t>2 Lactate + 4ATP + 2 GTP + 6H</a:t>
            </a:r>
            <a:r>
              <a:rPr lang="pt-BR" baseline="-25000" smtClean="0">
                <a:latin typeface="Tahoma"/>
              </a:rPr>
              <a:t>2</a:t>
            </a:r>
            <a:r>
              <a:rPr lang="pt-BR" baseline="0" smtClean="0">
                <a:latin typeface="Tahoma"/>
              </a:rPr>
              <a:t>O            Glucose + 4 ADP</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+ 2GDP + 6 H</a:t>
            </a:r>
            <a:r>
              <a:rPr lang="en-US" baseline="-25000" smtClean="0">
                <a:latin typeface="Tahoma"/>
              </a:rPr>
              <a:t>3</a:t>
            </a:r>
            <a:r>
              <a:rPr lang="en-US" baseline="0" smtClean="0">
                <a:latin typeface="Tahoma"/>
              </a:rPr>
              <a:t> PO</a:t>
            </a:r>
            <a:r>
              <a:rPr lang="en-US" baseline="-25000" smtClean="0">
                <a:latin typeface="Tahoma"/>
              </a:rPr>
              <a:t>4</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aseline="0" smtClean="0">
                <a:latin typeface="Tahoma"/>
              </a:rPr>
              <a:t>Rate:1). Is increased on high protein diets.</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    Pi					      ATP</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aseline="0" smtClean="0">
                <a:latin typeface="Tahoma"/>
              </a:rPr>
              <a:t>,Glucose – 6- phosphatase	Glucose                   Hexokinase,Glucokinase</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endParaRPr lang="en-US" baseline="0" smtClean="0">
              <a:latin typeface="Tahoma"/>
            </a:endParaRP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pt-BR" baseline="0" smtClean="0">
                <a:latin typeface="Tahoma"/>
              </a:rPr>
              <a:t>H</a:t>
            </a:r>
            <a:r>
              <a:rPr lang="pt-BR" baseline="-25000" smtClean="0">
                <a:latin typeface="Tahoma"/>
              </a:rPr>
              <a:t>2</a:t>
            </a:r>
            <a:r>
              <a:rPr lang="pt-BR" baseline="0" smtClean="0">
                <a:latin typeface="Tahoma"/>
              </a:rPr>
              <a:t>o		Glucose 6 – P             ADP</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endParaRPr lang="en-US" baseline="0" smtClean="0">
              <a:latin typeface="Tahoma"/>
            </a:endParaRP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s-ES" baseline="0" smtClean="0">
                <a:latin typeface="Tahoma"/>
              </a:rPr>
              <a:t> 		 Pi		Fructose 6 – P		         ATP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aseline="0" smtClean="0">
                <a:latin typeface="Tahoma"/>
              </a:rPr>
              <a:t>    Fructose 1, 6						       phosphofructokinase</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aseline="0" smtClean="0">
                <a:latin typeface="Tahoma"/>
              </a:rPr>
              <a:t>    Bisphosphatase	    fructose 1, 6 Bisphosphate</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aseline="0" smtClean="0">
                <a:latin typeface="Tahoma"/>
              </a:rPr>
              <a:t>(2)	During exercise when large amounts of lactic and pyruvic acids escape from the working muscles and there is no need to replenish the muscle glycogen supply therefore the liver acts to return to them sources of energy lost by the muscles. (3) During starvation, from amino acids of tissue protein  (4) In diabetic states.</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H</a:t>
            </a:r>
            <a:r>
              <a:rPr lang="en-US" baseline="-25000" smtClean="0">
                <a:latin typeface="Tahoma"/>
              </a:rPr>
              <a:t>2</a:t>
            </a:r>
            <a:r>
              <a:rPr lang="en-US" baseline="0" smtClean="0">
                <a:latin typeface="Tahoma"/>
              </a:rPr>
              <a:t>o					         	ADP</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       NAD</a:t>
            </a:r>
            <a:r>
              <a:rPr lang="en-US" baseline="30000" smtClean="0">
                <a:latin typeface="Tahoma"/>
              </a:rPr>
              <a:t>+</a:t>
            </a:r>
            <a:r>
              <a:rPr lang="en-US" baseline="0" smtClean="0">
                <a:latin typeface="Tahoma"/>
              </a:rPr>
              <a:t>	Glyceraldehyde 3 – P</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endParaRPr lang="en-US" baseline="0" smtClean="0">
              <a:latin typeface="Tahoma"/>
            </a:endParaRP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aseline="0" smtClean="0">
                <a:latin typeface="Tahoma"/>
              </a:rPr>
              <a:t>     NADH      1 ,3 Bisphosphoglycerate</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+H</a:t>
            </a:r>
            <a:r>
              <a:rPr lang="en-US" baseline="30000" smtClean="0">
                <a:latin typeface="Tahoma"/>
              </a:rPr>
              <a:t>+</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    					       ADP</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aseline="0" smtClean="0">
                <a:latin typeface="Tahoma"/>
              </a:rPr>
              <a:t>                          					ATP</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   3 Phosphoglycerate</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        2 Phosphoglycerate</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Importance:</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endParaRPr lang="en-US" baseline="0" smtClean="0">
              <a:latin typeface="Tahoma"/>
            </a:endParaRP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       Phosphoenol Pyruvate</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    GDP + Co2</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aseline="0" smtClean="0">
                <a:latin typeface="Tahoma"/>
              </a:rPr>
              <a:t> Phosphoenol Pyruvate         	 Pyruvate	    Lactate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 Carboxykinase</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   GTP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aseline="0" smtClean="0">
                <a:latin typeface="Tahoma"/>
              </a:rPr>
              <a:t>Oxaloacetate	                              Pyruvate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aseline="0" smtClean="0">
                <a:latin typeface="Tahoma"/>
              </a:rPr>
              <a:t> NADH          	         ATP + CO</a:t>
            </a:r>
            <a:r>
              <a:rPr lang="en-US" baseline="-25000" smtClean="0">
                <a:latin typeface="Tahoma"/>
              </a:rPr>
              <a:t>2</a:t>
            </a:r>
            <a:r>
              <a:rPr lang="en-US" baseline="0" smtClean="0">
                <a:latin typeface="Tahoma"/>
              </a:rPr>
              <a:t>									 +H</a:t>
            </a:r>
            <a:r>
              <a:rPr lang="en-US" baseline="30000" smtClean="0">
                <a:latin typeface="Tahoma"/>
              </a:rPr>
              <a:t>+</a:t>
            </a:r>
            <a:r>
              <a:rPr lang="en-US" baseline="0" smtClean="0">
                <a:latin typeface="Tahoma"/>
              </a:rPr>
              <a:t>       Mg</a:t>
            </a:r>
            <a:r>
              <a:rPr lang="en-US" baseline="30000" smtClean="0">
                <a:latin typeface="Tahoma"/>
              </a:rPr>
              <a:t>2+</a:t>
            </a:r>
            <a:r>
              <a:rPr lang="en-US" baseline="0" smtClean="0">
                <a:latin typeface="Tahoma"/>
              </a:rPr>
              <a:t>	   Pyruvate</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   NAD+	Oxaloacetate        ADP   Carboxylase</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endParaRPr lang="en-US" baseline="0" smtClean="0">
              <a:latin typeface="Tahoma"/>
            </a:endParaRP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aseline="0" smtClean="0">
                <a:latin typeface="Tahoma"/>
              </a:rPr>
              <a:t>(1)	Glucose is required in adipose tissue as a source of glyceride - glycerol</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Malate            Malate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 &amp; Ketoglutarate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endParaRPr lang="en-US" baseline="0" smtClean="0">
              <a:latin typeface="Tahoma"/>
            </a:endParaRP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              Fumarate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  Succinyl CoA 		Propionate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endParaRPr lang="en-US" baseline="0" smtClean="0">
              <a:latin typeface="Tahoma"/>
            </a:endParaRP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1" baseline="0" smtClean="0">
                <a:latin typeface="Tahoma"/>
              </a:rPr>
              <a:t>Diseases of Carbohydrate Metabolism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1.	Essential Pentosuria: Here considerable quantities of L – Xylulose appear in the urine. This is due to the absence of the enzyme necessary to accomplish reduction of L – xylulose to xylitol and hence inability to convert the L- isomer to the D form.</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2.	Hereditary fructose intolerance due to the absence of aldolase B</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3.	Fructose induced hypoglycemia:- Despite the presence of a high glycogen reserve. May be due to accumulation of fructose l-PO</a:t>
            </a:r>
            <a:r>
              <a:rPr lang="en-US" baseline="-25000" smtClean="0">
                <a:latin typeface="Tahoma"/>
              </a:rPr>
              <a:t>4 </a:t>
            </a:r>
            <a:r>
              <a:rPr lang="en-US" baseline="0" smtClean="0">
                <a:latin typeface="Tahoma"/>
              </a:rPr>
              <a:t>and F-1,6-BIP which inhibit the activity of liver phosphorylase.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aseline="0" smtClean="0">
                <a:latin typeface="Tahoma"/>
              </a:rPr>
              <a:t>(2)	It maintains the level of intermediates of the citric acid cycle in many tissues.</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4.	Galactosemia:- Inherited metabolic disease in which galactose accumulates in the blood and spills over into the urine when this sugar or lactose is ingested. Also there is marked accumulation of Gal-I-P in the red blood cells.</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An inherited lack of gal IP uridyl transferase in the liver and red blood cells.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endParaRPr lang="en-US" baseline="0" smtClean="0">
              <a:latin typeface="Tahoma"/>
            </a:endParaRP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1" baseline="0" smtClean="0">
                <a:latin typeface="Tahoma"/>
              </a:rPr>
              <a:t>Diseases of glycogen storage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Type 1 Glycogenosis (von Gierke’s disease):</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Both the liver cells and the cells of the renal convoluted tubules are loaded with glycogen which are metabolically unavailable. Ketosis and hyperlipemia also occurs. The activity of Gluc 6 – phosphatase enzyme is abscent or very low in the liver, kidney and intestinal tissue.</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Type II (Pompe’s disease) due to deficiency of lysosomal </a:t>
            </a:r>
            <a:r>
              <a:rPr lang="en-US" baseline="0" smtClean="0">
                <a:latin typeface="Alan Den"/>
              </a:rPr>
              <a:t>&amp;</a:t>
            </a:r>
            <a:r>
              <a:rPr lang="en-US" baseline="0" smtClean="0">
                <a:latin typeface="Tahoma"/>
              </a:rPr>
              <a:t> - 1,4 – glucosidase (acid maltase whose function is to degrade glycogen which otherwise accumulates in the lysosomes.</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Type III (limit dextrinosis) Due to the absence of debranching enzyme which causes the accumulation of a polysaccharide of the limit dextrin type.</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Type IV (Amylopectinosis) – Due to the absence of branching enzyme with the result that a polysaccharide having few branch points accumulates.</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Type V glycogenosis (myophosphorylase deficiency glycogenosis, Mc Ardies syndrome) Patients with this disease exhibit a diminished tolerance to exercise although the skeletal muscles have an abnormally high content of glucogen. Little or no lactate is detectable in their blood after exercise.</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aseline="0" smtClean="0">
                <a:latin typeface="Tahoma"/>
              </a:rPr>
              <a:t>(3)	It is the only fuel which supplies E to skeletal muscle under anaerobic conditions.</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Type VI glycogenosis: Due to phosphoglucomutase deficiency in the liver.</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Type VII glycogenosis: Due to deficiency of phosphofructokinase in the muscles.</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endParaRPr lang="en-US" baseline="0" smtClean="0">
              <a:latin typeface="Times New Roman"/>
            </a:endParaRP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Diseases associated with HMP</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1.	Formation of NADPH is very important in the HMP pathway in red blood cells.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There is high correlation between G 6 phosphate dehydrogenase  and the fragility of red cells (susceptibility to  hemolyses). Especially when the cells are subjected to the toxic effects of certain drugs e. g. primaquine etc. the majority of patients whose red cells are hemolysed by these toxic agents have been found to possess a hereditary deficiency in the oxidative enzyme of the HMP pathway of the red blood cell.</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2.	Developments of cataracts sometimes occurs as a complication of galactosemia an inherited inability disease associated with the mobility to convert galactose to glucose.</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Galactose inhibits the activity of G - 6 - P Dehydrogenase of the lens when fed to experimental animals and in in vitro when galactose. 1-P0</a:t>
            </a:r>
            <a:r>
              <a:rPr lang="en-US" baseline="-25000" smtClean="0">
                <a:latin typeface="Tahoma"/>
              </a:rPr>
              <a:t>4</a:t>
            </a:r>
            <a:r>
              <a:rPr lang="en-US" baseline="0" smtClean="0">
                <a:latin typeface="Tahoma"/>
              </a:rPr>
              <a:t> is added to a homogenate of lens tissue. </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aseline="0" smtClean="0">
                <a:latin typeface="Tahoma"/>
              </a:rPr>
              <a:t>F-1,6- bisphosphatase deficiency causes lactic acidosis and hypoglycemia because lactate and glucogenic amino acid are prevented from being converted to glucose.</a:t>
            </a: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endParaRPr lang="en-US" baseline="0" smtClean="0">
              <a:latin typeface="Tahoma"/>
            </a:endParaRP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TotalTime>
  <Words>1691</Words>
  <Application>Microsoft Office PowerPoint</Application>
  <PresentationFormat>On-screen Show (4:3)</PresentationFormat>
  <Paragraphs>185</Paragraphs>
  <Slides>220</Slides>
  <Notes>0</Notes>
  <HiddenSlides>0</HiddenSlides>
  <MMClips>0</MMClips>
  <ScaleCrop>false</ScaleCrop>
  <HeadingPairs>
    <vt:vector size="4" baseType="variant">
      <vt:variant>
        <vt:lpstr>Theme</vt:lpstr>
      </vt:variant>
      <vt:variant>
        <vt:i4>1</vt:i4>
      </vt:variant>
      <vt:variant>
        <vt:lpstr>Slide Titles</vt:lpstr>
      </vt:variant>
      <vt:variant>
        <vt:i4>220</vt:i4>
      </vt:variant>
    </vt:vector>
  </HeadingPairs>
  <TitlesOfParts>
    <vt:vector size="221" baseType="lpstr">
      <vt:lpstr>Office Theme</vt:lpstr>
      <vt:lpstr>GLUCONEOGENESIS</vt:lpstr>
      <vt:lpstr>This is the way in which the body meets its needs of glucose when carbohydrate is not available in sufficient amounts from the diet. The body then converts non glucose substances into glucose.</vt:lpstr>
      <vt:lpstr>Site:- Major site is the liver, kidneys have  limited capacity.</vt:lpstr>
      <vt:lpstr>Rate:1). Is increased on high protein diets.</vt:lpstr>
      <vt:lpstr>(2) During exercise when large amounts of lactic and pyruvic acids escape from the working muscles and there is no need to replenish the muscle glycogen supply therefore the liver acts to return to them sources of energy lost by the muscles. (3) During starvation, from amino acids of tissue protein  (4) In diabetic states.</vt:lpstr>
      <vt:lpstr>Importance:</vt:lpstr>
      <vt:lpstr>(1) Glucose is required in adipose tissue as a source of glyceride - glycerol</vt:lpstr>
      <vt:lpstr>(2) It maintains the level of intermediates of the citric acid cycle in many tissues.</vt:lpstr>
      <vt:lpstr>(3) It is the only fuel which supplies E to skeletal muscle under anaerobic conditions.</vt:lpstr>
      <vt:lpstr>(4) It is the precursor of milk sugar (lactose in mammary gland).</vt:lpstr>
      <vt:lpstr>(5) Gluconeogenic mechanism clear the products of the metablolism of other tissues from the blood eg. lactate and glycerol. </vt:lpstr>
      <vt:lpstr>Slide 12</vt:lpstr>
      <vt:lpstr>Metabolic Pathway:- It occurs by reversal of each step of the glycolytic pathway, but the 3 irreversible reactions must be bypassed in this case.</vt:lpstr>
      <vt:lpstr>1. The enzyme pyruvate carboxylase used is produced in the mitochondria therefore the pyruvic acid must enter the  mitochondria for the reaction to occur.</vt:lpstr>
      <vt:lpstr>      Acetyl - CoA</vt:lpstr>
      <vt:lpstr>Pyruvic acid + CO2 + ATP            Oxaloacetic acid</vt:lpstr>
      <vt:lpstr>Mg2+     + ADP</vt:lpstr>
      <vt:lpstr>              + H3 Po4</vt:lpstr>
      <vt:lpstr>2. Phosphoenol pyruvate carboxykinase converts oxaloacetate to phosphoenol p pyruvate.</vt:lpstr>
      <vt:lpstr>Co2 H     Mg2+</vt:lpstr>
      <vt:lpstr>C = O + GTP   Co2 H</vt:lpstr>
      <vt:lpstr>C H2     C – O Po3H + CO2 + GDP</vt:lpstr>
      <vt:lpstr>Co2 H     CH2</vt:lpstr>
      <vt:lpstr>Oxaloacetic acid   PEP</vt:lpstr>
      <vt:lpstr>The carboxykinase is present only in the cytoplasm, but the oxaloacetate is not able to pass through the mitochordrial membrance therefore it is first reduced to malic acid.</vt:lpstr>
      <vt:lpstr>       mitrochondrial</vt:lpstr>
      <vt:lpstr> Oxaloacetate + NADH +H+                                  Malate + NAD+</vt:lpstr>
      <vt:lpstr>  malate dehydrogenase </vt:lpstr>
      <vt:lpstr>     Mitochondrial inner</vt:lpstr>
      <vt:lpstr>Malate          Malate (cytoplasmic) </vt:lpstr>
      <vt:lpstr>Membrane </vt:lpstr>
      <vt:lpstr> </vt:lpstr>
      <vt:lpstr>Malate  cytoplasmic       Oxaloacetate + NADH + H+</vt:lpstr>
      <vt:lpstr>+ NAD+      malate   dehydrogenase</vt:lpstr>
      <vt:lpstr>3. Action of phosphatase which (a) catalyzes the hydrolysis of fructose – 1,6 bisphosphate to form fructose – 6 – PO4 by the enzyme fructose 1,6 bisphosphatase</vt:lpstr>
      <vt:lpstr>(b)  Production of glucose from glucose 6 – PO4  also requires another enzyme – Glucose 6 – phosphatase. </vt:lpstr>
      <vt:lpstr>Overall reaction:</vt:lpstr>
      <vt:lpstr>2 Lactate + 4ATP + 2 GTP + 6H2O            Glucose + 4 ADP</vt:lpstr>
      <vt:lpstr>+ 2GDP + 6 H3 PO4</vt:lpstr>
      <vt:lpstr>    Pi           ATP</vt:lpstr>
      <vt:lpstr>,Glucose – 6- phosphatase Glucose                   Hexokinase,Glucokinase</vt:lpstr>
      <vt:lpstr>Slide 42</vt:lpstr>
      <vt:lpstr> </vt:lpstr>
      <vt:lpstr>    </vt:lpstr>
      <vt:lpstr>H2o  Glucose 6 – P             ADP</vt:lpstr>
      <vt:lpstr>Slide 46</vt:lpstr>
      <vt:lpstr>    Pi  Fructose 6 – P           ATP </vt:lpstr>
      <vt:lpstr>    Fructose 1, 6             phosphofructokinase</vt:lpstr>
      <vt:lpstr>    Bisphosphatase     fructose 1, 6 Bisphosphate</vt:lpstr>
      <vt:lpstr>H2o               ADP</vt:lpstr>
      <vt:lpstr>       NAD+ Glyceraldehyde 3 – P</vt:lpstr>
      <vt:lpstr>Slide 52</vt:lpstr>
      <vt:lpstr>     NADH      1 ,3 Bisphosphoglycerate</vt:lpstr>
      <vt:lpstr>+H+</vt:lpstr>
      <vt:lpstr>                ADP</vt:lpstr>
      <vt:lpstr>                               ATP</vt:lpstr>
      <vt:lpstr>   3 Phosphoglycerate</vt:lpstr>
      <vt:lpstr>        </vt:lpstr>
      <vt:lpstr>        2 Phosphoglycerate</vt:lpstr>
      <vt:lpstr>Slide 60</vt:lpstr>
      <vt:lpstr>       Phosphoenol Pyruvate</vt:lpstr>
      <vt:lpstr>    GDP + Co2</vt:lpstr>
      <vt:lpstr> Phosphoenol Pyruvate           Pyruvate     Lactate </vt:lpstr>
      <vt:lpstr> Carboxykinase</vt:lpstr>
      <vt:lpstr>   GTP                  </vt:lpstr>
      <vt:lpstr>Oxaloacetate                               Pyruvate   </vt:lpstr>
      <vt:lpstr> NADH                    ATP + CO2          +H+       Mg2+    Pyruvate</vt:lpstr>
      <vt:lpstr>   NAD+ Oxaloacetate        ADP   Carboxylase</vt:lpstr>
      <vt:lpstr>Slide 69</vt:lpstr>
      <vt:lpstr>Malate            Malate     </vt:lpstr>
      <vt:lpstr> &amp; Ketoglutarate     </vt:lpstr>
      <vt:lpstr>Slide 72</vt:lpstr>
      <vt:lpstr>              Fumarate    </vt:lpstr>
      <vt:lpstr>  Succinyl CoA   Propionate </vt:lpstr>
      <vt:lpstr>Slide 75</vt:lpstr>
      <vt:lpstr>Diseases of Carbohydrate Metabolism </vt:lpstr>
      <vt:lpstr>1. Essential Pentosuria: Here considerable quantities of L – Xylulose appear in the urine. This is due to the absence of the enzyme necessary to accomplish reduction of L – xylulose to xylitol and hence inability to convert the L- isomer to the D form.</vt:lpstr>
      <vt:lpstr>2. Hereditary fructose intolerance due to the absence of aldolase B</vt:lpstr>
      <vt:lpstr>3. Fructose induced hypoglycemia:- Despite the presence of a high glycogen reserve. May be due to accumulation of fructose l-PO4 and F-1,6-BIP which inhibit the activity of liver phosphorylase. </vt:lpstr>
      <vt:lpstr>4. Galactosemia:- Inherited metabolic disease in which galactose accumulates in the blood and spills over into the urine when this sugar or lactose is ingested. Also there is marked accumulation of Gal-I-P in the red blood cells.</vt:lpstr>
      <vt:lpstr>An inherited lack of gal IP uridyl transferase in the liver and red blood cells.  </vt:lpstr>
      <vt:lpstr>Slide 82</vt:lpstr>
      <vt:lpstr>Diseases of glycogen storage </vt:lpstr>
      <vt:lpstr>Type 1 Glycogenosis (von Gierke’s disease):</vt:lpstr>
      <vt:lpstr>Both the liver cells and the cells of the renal convoluted tubules are loaded with glycogen which are metabolically unavailable. Ketosis and hyperlipemia also occurs. The activity of Gluc 6 – phosphatase enzyme is abscent or very low in the liver, kidney and intestinal tissue.</vt:lpstr>
      <vt:lpstr>Type II (Pompe’s disease) due to deficiency of lysosomal &amp; - 1,4 – glucosidase (acid maltase whose function is to degrade glycogen which otherwise accumulates in the lysosomes.</vt:lpstr>
      <vt:lpstr>Type III (limit dextrinosis) Due to the absence of debranching enzyme which causes the accumulation of a polysaccharide of the limit dextrin type.</vt:lpstr>
      <vt:lpstr>Type IV (Amylopectinosis) – Due to the absence of branching enzyme with the result that a polysaccharide having few branch points accumulates.</vt:lpstr>
      <vt:lpstr>Type V glycogenosis (myophosphorylase deficiency glycogenosis, Mc Ardies syndrome) Patients with this disease exhibit a diminished tolerance to exercise although the skeletal muscles have an abnormally high content of glucogen. Little or no lactate is detectable in their blood after exercise.</vt:lpstr>
      <vt:lpstr>Type VI glycogenosis: Due to phosphoglucomutase deficiency in the liver.</vt:lpstr>
      <vt:lpstr>Type VII glycogenosis: Due to deficiency of phosphofructokinase in the muscles.</vt:lpstr>
      <vt:lpstr>Slide 92</vt:lpstr>
      <vt:lpstr>Diseases associated with HMP</vt:lpstr>
      <vt:lpstr>1. Formation of NADPH is very important in the HMP pathway in red blood cells. </vt:lpstr>
      <vt:lpstr>There is high correlation between G 6 phosphate dehydrogenase  and the fragility of red cells (susceptibility to  hemolyses). Especially when the cells are subjected to the toxic effects of certain drugs e. g. primaquine etc. the majority of patients whose red cells are hemolysed by these toxic agents have been found to possess a hereditary deficiency in the oxidative enzyme of the HMP pathway of the red blood cell.</vt:lpstr>
      <vt:lpstr>2. Developments of cataracts sometimes occurs as a complication of galactosemia an inherited inability disease associated with the mobility to convert galactose to glucose.</vt:lpstr>
      <vt:lpstr>Galactose inhibits the activity of G - 6 - P Dehydrogenase of the lens when fed to experimental animals and in in vitro when galactose. 1-P04 is added to a homogenate of lens tissue. </vt:lpstr>
      <vt:lpstr>F-1,6- bisphosphatase deficiency causes lactic acidosis and hypoglycemia because lactate and glucogenic amino acid are prevented from being converted to glucose.</vt:lpstr>
      <vt:lpstr>Slide 99</vt:lpstr>
      <vt:lpstr>Slide 100</vt:lpstr>
      <vt:lpstr>Slide 101</vt:lpstr>
      <vt:lpstr>URONIC ACID  PATHWAY</vt:lpstr>
      <vt:lpstr>Slide 103</vt:lpstr>
      <vt:lpstr> Phospho     UDPG    UDPG</vt:lpstr>
      <vt:lpstr>G 6 P          G 1 P                     UDPG  </vt:lpstr>
      <vt:lpstr>      glucomutase      Pyrophosphorylase       Dehydrogenase</vt:lpstr>
      <vt:lpstr> </vt:lpstr>
      <vt:lpstr>      UDP Glucu ronate</vt:lpstr>
      <vt:lpstr>Slide 109</vt:lpstr>
      <vt:lpstr> NDA       NADH          H2o   </vt:lpstr>
      <vt:lpstr>          Phosphatase </vt:lpstr>
      <vt:lpstr>       UDP</vt:lpstr>
      <vt:lpstr>     NADH+H+    NAD+       NADP+  NADPH +H+</vt:lpstr>
      <vt:lpstr>Xylulose       3 – Keto – L gluonate                   Gulonate                 glucuronate</vt:lpstr>
      <vt:lpstr>NADPH +H+       reductase</vt:lpstr>
      <vt:lpstr>Block in              02</vt:lpstr>
      <vt:lpstr>Pento * NADP+</vt:lpstr>
      <vt:lpstr>Suria         Gulonolactone</vt:lpstr>
      <vt:lpstr>       Xylitol   XyluLose 5 – PO4     Enz. Absent in man </vt:lpstr>
      <vt:lpstr>NAD       NADH +H+       L   ascorbate</vt:lpstr>
      <vt:lpstr>                                                                                             </vt:lpstr>
      <vt:lpstr>       Dehydroascobate</vt:lpstr>
      <vt:lpstr>Slide 123</vt:lpstr>
      <vt:lpstr>Slide 124</vt:lpstr>
      <vt:lpstr>Importance           </vt:lpstr>
      <vt:lpstr>Galacturonate is an important constituent of pectins </vt:lpstr>
      <vt:lpstr>UDPG – is the active form of glucuronate for reactions involving incorporation of glucuronic acid  into chondroitin sulfate.</vt:lpstr>
      <vt:lpstr>Xylulose – used in HMP pathway</vt:lpstr>
      <vt:lpstr>The enzyme which convert L gulonolactone to 2 keto – L-  gulonate before its conversion to L ascorbate is absent in man. </vt:lpstr>
      <vt:lpstr>Uronic acid pathway is for the conversion of glucose to glucuronic acid, ascorbic acid and pentoses. It is also an alternative oxidative pathway for glucose. </vt:lpstr>
      <vt:lpstr>Sequence of Reaction: Glucose is converted to G-6-P which is converted to G 1 P. this then react with uridine   tri PO4 to form UDPG which is now oxidized at C6 by a 2 step process to UDP – glucuronate by inversion around C4.</vt:lpstr>
      <vt:lpstr>UDPglucuronate is useful in the conversion of glucuronic acid into chondroitin sulphate or steroid hormones etc.  Gulonate is the precursor of ascorbate in animals capable of synthesising the vitamin except man, and other primates eg guinea pigs rather gulonate is oxidize to 3 – keto – L – gulonate. . Xylulose is a constituent of the HMP but here L –xylulose is formed. To make it useful for HMP the L isomer must be converted to D xylulose.</vt:lpstr>
      <vt:lpstr>This is acoomplished by an NADPH dependent reduction to xylitol which is then oxidized in an NAD – dependent reaction to D- xylulose.</vt:lpstr>
      <vt:lpstr>Various drugs increase the rate of this reaction e.g administration</vt:lpstr>
      <vt:lpstr> of barbital or of chlorobutanol to rat.</vt:lpstr>
      <vt:lpstr>Slide 136</vt:lpstr>
      <vt:lpstr>Fructose Catabolism</vt:lpstr>
      <vt:lpstr>Fructose  fructokinase     fruct. 1 - P</vt:lpstr>
      <vt:lpstr>Hexokinase          Aldolase</vt:lpstr>
      <vt:lpstr>Fruct. 6- P               </vt:lpstr>
      <vt:lpstr> Dihydroxyacetone P + Gly. 3P.</vt:lpstr>
      <vt:lpstr>Slide 142</vt:lpstr>
      <vt:lpstr>      Phosphofructokinase     </vt:lpstr>
      <vt:lpstr>      </vt:lpstr>
      <vt:lpstr>       F 1,6 Bis PO4     glycolysis  F 1, 6 Bis P04</vt:lpstr>
      <vt:lpstr>Metabolism of fructose</vt:lpstr>
      <vt:lpstr>This is found only in seminal vesicles and the placenta of ungulates and whales.</vt:lpstr>
      <vt:lpstr>Fructose is phosphorylated by hexokinase to form Fruct. 6-PO4 or fructokinase in the liver converts fructose to fructose 1-PO4. This is split into D-Glyceraldehyde and dihydroxyacetone Po4 by aldolase B. Absence of enzymes leads to hereditary fructose intolerance </vt:lpstr>
      <vt:lpstr>                      </vt:lpstr>
      <vt:lpstr>Slide 150</vt:lpstr>
      <vt:lpstr>Slide 151</vt:lpstr>
      <vt:lpstr>                        glycero</vt:lpstr>
      <vt:lpstr>Glyceraldehyde          (1) Glycerol               glycerol 3 Po4</vt:lpstr>
      <vt:lpstr>                        Kinase </vt:lpstr>
      <vt:lpstr>Slide 155</vt:lpstr>
      <vt:lpstr>(2)               Glyceraldehyde    Aldehyde DH  Glycerate</vt:lpstr>
      <vt:lpstr>Slide 157</vt:lpstr>
      <vt:lpstr>(3) Triokinase in liver  catalyses the phosphorylation of D glyceradehyde to gly 3 P04.</vt:lpstr>
      <vt:lpstr>Glyceralde and dihydroxyacetone PO4       glycolysis OR may combine in the presence of aldolase to form glucose.</vt:lpstr>
      <vt:lpstr>Slide 160</vt:lpstr>
      <vt:lpstr>Galactose Metabolism:- </vt:lpstr>
      <vt:lpstr>                        Galactokinase</vt:lpstr>
      <vt:lpstr>Galactose         Galactose 1 – P</vt:lpstr>
      <vt:lpstr>Gal. 1P</vt:lpstr>
      <vt:lpstr>  Uridyl transferee </vt:lpstr>
      <vt:lpstr>Gal. 1-P + UDP Glucose       UDP – galactose + Glu. 1-P</vt:lpstr>
      <vt:lpstr>         Lactose </vt:lpstr>
      <vt:lpstr>     + glucose     Synthesis </vt:lpstr>
      <vt:lpstr>              Lactose </vt:lpstr>
      <vt:lpstr>UDP glucose</vt:lpstr>
      <vt:lpstr>Slide 171</vt:lpstr>
      <vt:lpstr>Glycogen</vt:lpstr>
      <vt:lpstr>Slide 173</vt:lpstr>
      <vt:lpstr>Glycolysis </vt:lpstr>
      <vt:lpstr>Slide 175</vt:lpstr>
      <vt:lpstr>Slide 176</vt:lpstr>
      <vt:lpstr>Slide 177</vt:lpstr>
      <vt:lpstr>Slide 178</vt:lpstr>
      <vt:lpstr>Slide 179</vt:lpstr>
      <vt:lpstr>Metabolism of  Amino  Sugars (eg. Glucosamine –6 –P, N acetyl glucosamine).</vt:lpstr>
      <vt:lpstr> </vt:lpstr>
      <vt:lpstr>They are important components in many complex polysaccharides. </vt:lpstr>
      <vt:lpstr>Glycogen</vt:lpstr>
      <vt:lpstr>     Glucose     G-6-P             F 6 P              glycolysis</vt:lpstr>
      <vt:lpstr>                glutamine</vt:lpstr>
      <vt:lpstr>  transaminase</vt:lpstr>
      <vt:lpstr>       ATP       ADP  glutamic acid</vt:lpstr>
      <vt:lpstr>glucosamine                  Glucosamine – 6 – P            Glucosamine</vt:lpstr>
      <vt:lpstr>    acetyl CoA    - 1 – P</vt:lpstr>
      <vt:lpstr>     COASH    UDP</vt:lpstr>
      <vt:lpstr>      ATP      ADP        PPi</vt:lpstr>
      <vt:lpstr>N – acetyl   N – acetylglucosamine – 6 – P        UDP – glucosamine</vt:lpstr>
      <vt:lpstr>glucosamine    epimerase</vt:lpstr>
      <vt:lpstr>N – acetyl – Manosamine 6 – P     N-acetyl glucosamine</vt:lpstr>
      <vt:lpstr>        PEP      1 – P</vt:lpstr>
      <vt:lpstr>N – acetyl neuraminic </vt:lpstr>
      <vt:lpstr>  acid – 9 -  P      UDP – N - acetyl</vt:lpstr>
      <vt:lpstr>      Pi      galactosamine</vt:lpstr>
      <vt:lpstr>N – acetyl neuraminic acid</vt:lpstr>
      <vt:lpstr>  glycoproteins</vt:lpstr>
      <vt:lpstr>Glycoproteins, Sialic Acids  chondroitin sulphate</vt:lpstr>
      <vt:lpstr>    </vt:lpstr>
      <vt:lpstr>Slide 203</vt:lpstr>
      <vt:lpstr>Slide 204</vt:lpstr>
      <vt:lpstr>Slide 205</vt:lpstr>
      <vt:lpstr>Digestion and Absorption of Carbohydrate </vt:lpstr>
      <vt:lpstr>The principal dietary carbohydrate are polysaccharide, disaccharides, and monosaccharides. Starches and their derivatives are the only polysaccharides that are digested in man.  The disacchandes lactose and sucrose are also ingested along with the monosaccharides, fructose and glucose. Digestion is the disintegration of the naturally occurring foodstuffs into assimilable forms.</vt:lpstr>
      <vt:lpstr>First reaction takes place in the mouth. Saliva contain salivary amylase (ptyalin) which hydrolysis starch and glycogen to maltose. Because of the short time it acts on food, digestion is not much. Mastication subdivides the food increasing its solubility and surface area for enzyme attack. In the acid environment of the stomach digestion of carbohydrate stops.</vt:lpstr>
      <vt:lpstr>The stomach contents (chyme) is introduced into the duodenum through the pyloric valve. The pancreatic and bile duct. open into the duodenum, their alkaline content neutralizes the  pH of the chyme as a result of the influence of the hormones secretin which stimulates flow of pancreatic juice and cholecystokinin which stimulate the production of enzymes.</vt:lpstr>
      <vt:lpstr>For carbohydrate it contains pancreatic &amp; amylase (similar to salivary amylase) hydrolyzing starch and glycogen to maltose, maltrotriose and a mixture of branched (1:6) oligosaccharides (&amp;limit dextrins) and some glucose.</vt:lpstr>
      <vt:lpstr>Intestinal secretion also contain digestive enzymes specific for disaccharide and oligosaccharides i.e &amp; glucosidase maltase which removes single glucose residues from &amp; (1   4) linked oligosaccharides and disaccarides starting from the non reducing ends isomaltase (&amp; - dextrinase) which hydrolyses 1      6 bonds in &amp; limit dextrins B – galactosidase (lactase) for removing galactose from lactose, sucrase for hydrolyzing sucrose and trehalase for hydrolyzing trehalose.</vt:lpstr>
      <vt:lpstr>Slide 212</vt:lpstr>
      <vt:lpstr>sucrase on sucrose   fructose + glucose</vt:lpstr>
      <vt:lpstr>Maltase on Maltose  glucose</vt:lpstr>
      <vt:lpstr>Lactase on  lactose glucose+ galactose</vt:lpstr>
      <vt:lpstr>Trelalase on Trelalose  glucose</vt:lpstr>
      <vt:lpstr> </vt:lpstr>
      <vt:lpstr>Absorption:</vt:lpstr>
      <vt:lpstr>90% of ingested foodstuffs is absorbed in the course of the passage through the small intestine. The product of carbohydrate digestion are absorbed from the jejunum into the blood of the portal venous system in the form of monosaccharides (the hexoses) glucose, fructose, mannose and galactose although the pentose sugars if present in the food ingested will also be absorbed. Glucose and galactose are actively transported. Fructose is absorbed more slowly than these two it is by simple diffusion. A carrier transports glucose across membrane into the cytosol, it binds both Na+ and glucose at different sites of the molecule. The energy required is obtained from the hydrolysis of ATP linked to  Na+/P+ pump. The active transport of glucose is inhibited by ouabain (also Na+ pump) and phlorhizin a plant glycoside.   </vt:lpstr>
      <vt:lpstr> </vt:lpstr>
    </vt:vector>
  </TitlesOfParts>
  <Company>unaab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GLUCONEOGENESIS</dc:title>
  <dc:creator>webometrics centre</dc:creator>
  <cp:lastModifiedBy>webometrics centre</cp:lastModifiedBy>
  <cp:revision>7</cp:revision>
  <dcterms:created xsi:type="dcterms:W3CDTF">2012-06-20T08:27:28Z</dcterms:created>
  <dcterms:modified xsi:type="dcterms:W3CDTF">2012-06-20T09:25:55Z</dcterms:modified>
</cp:coreProperties>
</file>