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4" y="24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DDC9C2-00E5-49F3-B006-34D213E46143}"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DC9C2-00E5-49F3-B006-34D213E46143}"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DC9C2-00E5-49F3-B006-34D213E46143}"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DDC9C2-00E5-49F3-B006-34D213E46143}"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DDC9C2-00E5-49F3-B006-34D213E46143}" type="datetimeFigureOut">
              <a:rPr lang="en-US" smtClean="0"/>
              <a:t>6/19/2012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DDC9C2-00E5-49F3-B006-34D213E46143}"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DDC9C2-00E5-49F3-B006-34D213E46143}" type="datetimeFigureOut">
              <a:rPr lang="en-US" smtClean="0"/>
              <a:t>6/19/2012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DDC9C2-00E5-49F3-B006-34D213E46143}" type="datetimeFigureOut">
              <a:rPr lang="en-US" smtClean="0"/>
              <a:t>6/19/2012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DC9C2-00E5-49F3-B006-34D213E46143}" type="datetimeFigureOut">
              <a:rPr lang="en-US" smtClean="0"/>
              <a:t>6/19/2012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DDC9C2-00E5-49F3-B006-34D213E46143}"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DDC9C2-00E5-49F3-B006-34D213E46143}" type="datetimeFigureOut">
              <a:rPr lang="en-US" smtClean="0"/>
              <a:t>6/19/2012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F2F43E-0CC1-4A59-8F24-2A1CF77E00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DC9C2-00E5-49F3-B006-34D213E46143}" type="datetimeFigureOut">
              <a:rPr lang="en-US" smtClean="0"/>
              <a:t>6/19/2012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F2F43E-0CC1-4A59-8F24-2A1CF77E009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76200"/>
            <a:ext cx="8915400" cy="10515600"/>
          </a:xfrm>
        </p:spPr>
        <p:txBody>
          <a:bodyPr>
            <a:noAutofit/>
          </a:bodyPr>
          <a:lstStyle/>
          <a:p>
            <a:pPr algn="just"/>
            <a:r>
              <a:rPr lang="en-GB" sz="900" b="1" dirty="0"/>
              <a:t>DRAWINGS TO EXPLAIN THE CROSSING </a:t>
            </a:r>
            <a:r>
              <a:rPr lang="en-GB" sz="900" dirty="0"/>
              <a:t>‎	</a:t>
            </a:r>
            <a:endParaRPr lang="en-US" sz="900" dirty="0"/>
          </a:p>
          <a:p>
            <a:pPr algn="just"/>
            <a:r>
              <a:rPr lang="en-GB" sz="900" b="1" dirty="0"/>
              <a:t>DIHYBRID CROSS</a:t>
            </a:r>
            <a:endParaRPr lang="en-US" sz="900" dirty="0"/>
          </a:p>
          <a:p>
            <a:pPr algn="just"/>
            <a:r>
              <a:rPr lang="en-GB" sz="900" dirty="0"/>
              <a:t>For the </a:t>
            </a:r>
            <a:r>
              <a:rPr lang="en-GB" sz="900" dirty="0" err="1"/>
              <a:t>dihybrid</a:t>
            </a:r>
            <a:r>
              <a:rPr lang="en-GB" sz="900" dirty="0"/>
              <a:t> cross two pairs of contrasting characters are taken into consideration at a time.  Mendel selected a tall </a:t>
            </a:r>
            <a:r>
              <a:rPr lang="en-GB" sz="900" dirty="0" err="1"/>
              <a:t>plt</a:t>
            </a:r>
            <a:r>
              <a:rPr lang="en-GB" sz="900" dirty="0"/>
              <a:t> with red flowers – TRTR and a dwarf one with white flowers </a:t>
            </a:r>
            <a:r>
              <a:rPr lang="en-GB" sz="900" dirty="0" err="1"/>
              <a:t>trtr</a:t>
            </a:r>
            <a:r>
              <a:rPr lang="en-GB" sz="900" dirty="0"/>
              <a:t>, their respective gametes being TR and tr.  Four unit </a:t>
            </a:r>
            <a:r>
              <a:rPr lang="en-GB" sz="900" dirty="0" err="1"/>
              <a:t>xters</a:t>
            </a:r>
            <a:r>
              <a:rPr lang="en-GB" sz="900" dirty="0"/>
              <a:t> are, therefore, concerned in the </a:t>
            </a:r>
            <a:r>
              <a:rPr lang="en-GB" sz="900" dirty="0" err="1"/>
              <a:t>dihybrid</a:t>
            </a:r>
            <a:r>
              <a:rPr lang="en-GB" sz="900" dirty="0"/>
              <a:t> ratio.  Factors for tallness or </a:t>
            </a:r>
            <a:r>
              <a:rPr lang="en-GB" sz="900" dirty="0" err="1"/>
              <a:t>dwarfness</a:t>
            </a:r>
            <a:r>
              <a:rPr lang="en-GB" sz="900" dirty="0"/>
              <a:t> and for red flowers or white flowers are independently inherited.  Artificial crossing was brought about between these 2 </a:t>
            </a:r>
            <a:r>
              <a:rPr lang="en-GB" sz="900" dirty="0" err="1"/>
              <a:t>plts</a:t>
            </a:r>
            <a:r>
              <a:rPr lang="en-GB" sz="900" dirty="0"/>
              <a:t>.  In F1 generation all individuals were tall with red flowers – </a:t>
            </a:r>
            <a:r>
              <a:rPr lang="en-GB" sz="900" dirty="0" err="1"/>
              <a:t>TRtr</a:t>
            </a:r>
            <a:r>
              <a:rPr lang="en-GB" sz="900" dirty="0"/>
              <a:t> because tallness is dominant over </a:t>
            </a:r>
            <a:r>
              <a:rPr lang="en-GB" sz="900" dirty="0" err="1"/>
              <a:t>dwarfness</a:t>
            </a:r>
            <a:r>
              <a:rPr lang="en-GB" sz="900" dirty="0"/>
              <a:t>, and coloured flowers dominant over white, subsequently their gametes baring factors TR (tall – red), </a:t>
            </a:r>
            <a:r>
              <a:rPr lang="en-GB" sz="900" dirty="0" err="1"/>
              <a:t>Tr</a:t>
            </a:r>
            <a:r>
              <a:rPr lang="en-GB" sz="900" dirty="0"/>
              <a:t> (tall-white), </a:t>
            </a:r>
            <a:r>
              <a:rPr lang="en-GB" sz="900" dirty="0" err="1"/>
              <a:t>tR</a:t>
            </a:r>
            <a:r>
              <a:rPr lang="en-GB" sz="900" dirty="0"/>
              <a:t> (</a:t>
            </a:r>
            <a:r>
              <a:rPr lang="en-GB" sz="900" dirty="0" err="1"/>
              <a:t>dwardf</a:t>
            </a:r>
            <a:r>
              <a:rPr lang="en-GB" sz="900" dirty="0"/>
              <a:t> red) and </a:t>
            </a:r>
            <a:r>
              <a:rPr lang="en-GB" sz="900" dirty="0" err="1"/>
              <a:t>tr</a:t>
            </a:r>
            <a:r>
              <a:rPr lang="en-GB" sz="900" dirty="0"/>
              <a:t> (dwarf white).</a:t>
            </a:r>
            <a:endParaRPr lang="en-US" sz="900" dirty="0"/>
          </a:p>
          <a:p>
            <a:pPr algn="just"/>
            <a:r>
              <a:rPr lang="en-GB" sz="900" dirty="0"/>
              <a:t>When the seeds from the F1 generation were grown, a segregation.  A cross, in with the parents are different from end other 2 characters is called a </a:t>
            </a:r>
            <a:r>
              <a:rPr lang="en-GB" sz="900" dirty="0" err="1"/>
              <a:t>dihybrid</a:t>
            </a:r>
            <a:r>
              <a:rPr lang="en-GB" sz="900" dirty="0"/>
              <a:t> cross. Of </a:t>
            </a:r>
            <a:r>
              <a:rPr lang="en-GB" sz="900" dirty="0" err="1"/>
              <a:t>xters</a:t>
            </a:r>
            <a:r>
              <a:rPr lang="en-GB" sz="900" dirty="0"/>
              <a:t> showing all possible combinations took place in the following properties.  9 red </a:t>
            </a:r>
            <a:r>
              <a:rPr lang="en-GB" sz="900" dirty="0" err="1"/>
              <a:t>talls</a:t>
            </a:r>
            <a:r>
              <a:rPr lang="en-GB" sz="900" dirty="0"/>
              <a:t>, 3 white </a:t>
            </a:r>
            <a:r>
              <a:rPr lang="en-GB" sz="900" dirty="0" err="1"/>
              <a:t>talls</a:t>
            </a:r>
            <a:r>
              <a:rPr lang="en-GB" sz="900" dirty="0"/>
              <a:t>, 3 red dwarfs, and 1 white dwarf.  This 9:3:3:1 is the DYHYBRID RATIO. </a:t>
            </a:r>
            <a:r>
              <a:rPr lang="en-GB" sz="900" dirty="0" err="1"/>
              <a:t>i.e</a:t>
            </a:r>
            <a:r>
              <a:rPr lang="en-GB" sz="900" dirty="0"/>
              <a:t> MENDEL’S DIHYBRID RATIO.</a:t>
            </a:r>
            <a:endParaRPr lang="en-US" sz="900" dirty="0"/>
          </a:p>
          <a:p>
            <a:pPr algn="just"/>
            <a:r>
              <a:rPr lang="en-GB" sz="900" b="1" dirty="0"/>
              <a:t>Drawing</a:t>
            </a:r>
            <a:endParaRPr lang="en-US" sz="900" dirty="0"/>
          </a:p>
          <a:p>
            <a:pPr algn="just"/>
            <a:r>
              <a:rPr lang="en-GB" sz="900" dirty="0"/>
              <a:t>F2 generation</a:t>
            </a:r>
            <a:endParaRPr lang="en-US" sz="900" dirty="0"/>
          </a:p>
          <a:p>
            <a:pPr algn="just"/>
            <a:r>
              <a:rPr lang="en-GB" sz="900" dirty="0"/>
              <a:t>Male gametes of F1</a:t>
            </a:r>
            <a:endParaRPr lang="en-US" sz="900" dirty="0"/>
          </a:p>
          <a:p>
            <a:pPr algn="just"/>
            <a:r>
              <a:rPr lang="en-GB" sz="900" dirty="0"/>
              <a:t>		TR		</a:t>
            </a:r>
            <a:r>
              <a:rPr lang="en-GB" sz="900" dirty="0" err="1"/>
              <a:t>Tr</a:t>
            </a:r>
            <a:r>
              <a:rPr lang="en-GB" sz="900" dirty="0"/>
              <a:t>			</a:t>
            </a:r>
            <a:r>
              <a:rPr lang="en-GB" sz="900" dirty="0" err="1"/>
              <a:t>tR</a:t>
            </a:r>
            <a:r>
              <a:rPr lang="en-GB" sz="900" dirty="0"/>
              <a:t>				</a:t>
            </a:r>
            <a:r>
              <a:rPr lang="en-GB" sz="900" dirty="0" err="1"/>
              <a:t>tr</a:t>
            </a:r>
            <a:endParaRPr lang="en-US" sz="900" dirty="0"/>
          </a:p>
          <a:p>
            <a:pPr algn="just"/>
            <a:r>
              <a:rPr lang="en-GB" sz="900" dirty="0"/>
              <a:t>TRTR</a:t>
            </a:r>
            <a:endParaRPr lang="en-US" sz="900" dirty="0"/>
          </a:p>
          <a:p>
            <a:pPr algn="just"/>
            <a:r>
              <a:rPr lang="en-GB" sz="900" dirty="0"/>
              <a:t>Tall-red</a:t>
            </a:r>
            <a:endParaRPr lang="en-US" sz="900" dirty="0"/>
          </a:p>
          <a:p>
            <a:pPr algn="just"/>
            <a:r>
              <a:rPr lang="en-GB" sz="900" dirty="0"/>
              <a:t>(1)</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(2)</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(3)</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(4)</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(5)</a:t>
            </a:r>
            <a:endParaRPr lang="en-US" sz="900" dirty="0"/>
          </a:p>
          <a:p>
            <a:pPr algn="just"/>
            <a:r>
              <a:rPr lang="en-GB" sz="900" dirty="0" err="1"/>
              <a:t>TrTr</a:t>
            </a:r>
            <a:endParaRPr lang="en-US" sz="900" dirty="0"/>
          </a:p>
          <a:p>
            <a:pPr algn="just"/>
            <a:r>
              <a:rPr lang="en-GB" sz="900" dirty="0"/>
              <a:t>Tall-white</a:t>
            </a:r>
            <a:endParaRPr lang="en-US" sz="900" dirty="0"/>
          </a:p>
          <a:p>
            <a:pPr algn="just"/>
            <a:r>
              <a:rPr lang="en-GB" sz="900" dirty="0"/>
              <a:t>(6)</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(7)</a:t>
            </a:r>
            <a:endParaRPr lang="en-US" sz="900" dirty="0"/>
          </a:p>
          <a:p>
            <a:pPr algn="just"/>
            <a:r>
              <a:rPr lang="en-GB" sz="900" dirty="0" err="1"/>
              <a:t>Trtr</a:t>
            </a:r>
            <a:endParaRPr lang="en-US" sz="900" dirty="0"/>
          </a:p>
          <a:p>
            <a:pPr algn="just"/>
            <a:r>
              <a:rPr lang="en-GB" sz="900" dirty="0"/>
              <a:t>tall white</a:t>
            </a:r>
            <a:endParaRPr lang="en-US" sz="900" dirty="0"/>
          </a:p>
          <a:p>
            <a:pPr algn="just"/>
            <a:r>
              <a:rPr lang="en-GB" sz="900" dirty="0"/>
              <a:t>(8)</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(9)</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(10)</a:t>
            </a:r>
            <a:endParaRPr lang="en-US" sz="900" dirty="0"/>
          </a:p>
          <a:p>
            <a:pPr algn="just"/>
            <a:r>
              <a:rPr lang="en-GB" sz="900" dirty="0" err="1"/>
              <a:t>tRtR</a:t>
            </a:r>
            <a:endParaRPr lang="en-US" sz="900" dirty="0"/>
          </a:p>
          <a:p>
            <a:pPr algn="just"/>
            <a:r>
              <a:rPr lang="en-GB" sz="900" dirty="0"/>
              <a:t>dwarf-red</a:t>
            </a:r>
            <a:endParaRPr lang="en-US" sz="900" dirty="0"/>
          </a:p>
          <a:p>
            <a:pPr algn="just"/>
            <a:r>
              <a:rPr lang="en-GB" sz="900" dirty="0"/>
              <a:t>(11)</a:t>
            </a:r>
            <a:endParaRPr lang="en-US" sz="900" dirty="0"/>
          </a:p>
          <a:p>
            <a:pPr algn="just"/>
            <a:r>
              <a:rPr lang="en-GB" sz="900" dirty="0" err="1"/>
              <a:t>tRtr</a:t>
            </a:r>
            <a:endParaRPr lang="en-US" sz="900" dirty="0"/>
          </a:p>
          <a:p>
            <a:pPr algn="just"/>
            <a:r>
              <a:rPr lang="en-GB" sz="900" dirty="0"/>
              <a:t>dwarf-red</a:t>
            </a:r>
            <a:endParaRPr lang="en-US" sz="900" dirty="0"/>
          </a:p>
          <a:p>
            <a:pPr algn="just"/>
            <a:r>
              <a:rPr lang="en-GB" sz="900" dirty="0"/>
              <a:t>(12)</a:t>
            </a:r>
            <a:endParaRPr lang="en-US" sz="900" dirty="0"/>
          </a:p>
          <a:p>
            <a:pPr algn="just"/>
            <a:r>
              <a:rPr lang="en-GB" sz="900" dirty="0" err="1"/>
              <a:t>TRtr</a:t>
            </a:r>
            <a:endParaRPr lang="en-US" sz="900" dirty="0"/>
          </a:p>
          <a:p>
            <a:pPr algn="just"/>
            <a:r>
              <a:rPr lang="en-GB" sz="900" dirty="0"/>
              <a:t>tall-red</a:t>
            </a:r>
            <a:endParaRPr lang="en-US" sz="900" dirty="0"/>
          </a:p>
          <a:p>
            <a:pPr algn="just"/>
            <a:r>
              <a:rPr lang="en-GB" sz="900" dirty="0"/>
              <a:t>(13)</a:t>
            </a:r>
            <a:endParaRPr lang="en-US" sz="900" dirty="0"/>
          </a:p>
          <a:p>
            <a:pPr algn="just"/>
            <a:r>
              <a:rPr lang="en-GB" sz="900" dirty="0" err="1"/>
              <a:t>Trtr</a:t>
            </a:r>
            <a:endParaRPr lang="en-US" sz="900" dirty="0"/>
          </a:p>
          <a:p>
            <a:pPr algn="just"/>
            <a:r>
              <a:rPr lang="en-GB" sz="900" dirty="0"/>
              <a:t>tall-white</a:t>
            </a:r>
            <a:endParaRPr lang="en-US" sz="900" dirty="0"/>
          </a:p>
          <a:p>
            <a:pPr algn="just"/>
            <a:r>
              <a:rPr lang="en-GB" sz="900" dirty="0"/>
              <a:t>(14)</a:t>
            </a:r>
            <a:endParaRPr lang="en-US" sz="900" dirty="0"/>
          </a:p>
          <a:p>
            <a:pPr algn="just"/>
            <a:r>
              <a:rPr lang="en-GB" sz="900" dirty="0" err="1"/>
              <a:t>tRtr</a:t>
            </a:r>
            <a:endParaRPr lang="en-US" sz="900" dirty="0"/>
          </a:p>
          <a:p>
            <a:pPr algn="just"/>
            <a:r>
              <a:rPr lang="en-GB" sz="900" dirty="0"/>
              <a:t>dwarf-red</a:t>
            </a:r>
            <a:endParaRPr lang="en-US" sz="900" dirty="0"/>
          </a:p>
          <a:p>
            <a:pPr algn="just"/>
            <a:r>
              <a:rPr lang="en-GB" sz="900" dirty="0"/>
              <a:t>(15)</a:t>
            </a:r>
            <a:endParaRPr lang="en-US" sz="900" dirty="0"/>
          </a:p>
          <a:p>
            <a:pPr algn="just"/>
            <a:r>
              <a:rPr lang="en-GB" sz="900" dirty="0" err="1"/>
              <a:t>Trtr</a:t>
            </a:r>
            <a:endParaRPr lang="en-US" sz="900" dirty="0"/>
          </a:p>
          <a:p>
            <a:pPr algn="just"/>
            <a:r>
              <a:rPr lang="en-GB" sz="900" dirty="0"/>
              <a:t>dwarf-white</a:t>
            </a:r>
            <a:endParaRPr lang="en-US" sz="900" dirty="0"/>
          </a:p>
          <a:p>
            <a:pPr algn="just"/>
            <a:r>
              <a:rPr lang="en-GB" sz="900" dirty="0"/>
              <a:t>(16)</a:t>
            </a:r>
            <a:endParaRPr lang="en-US" sz="900" dirty="0"/>
          </a:p>
          <a:p>
            <a:pPr algn="just"/>
            <a:r>
              <a:rPr lang="en-GB" sz="900" dirty="0"/>
              <a:t>TR</a:t>
            </a:r>
            <a:br>
              <a:rPr lang="en-GB" sz="900" dirty="0"/>
            </a:br>
            <a:endParaRPr lang="en-US" sz="900" dirty="0"/>
          </a:p>
          <a:p>
            <a:pPr algn="just"/>
            <a:r>
              <a:rPr lang="en-GB" sz="900" dirty="0"/>
              <a:t>9:	3:	3:	1</a:t>
            </a:r>
            <a:endParaRPr lang="en-US" sz="900" dirty="0"/>
          </a:p>
          <a:p>
            <a:pPr algn="just"/>
            <a:r>
              <a:rPr lang="en-GB" sz="900" dirty="0"/>
              <a:t>The </a:t>
            </a:r>
            <a:r>
              <a:rPr lang="en-GB" sz="900" dirty="0" err="1"/>
              <a:t>dishybrid</a:t>
            </a:r>
            <a:r>
              <a:rPr lang="en-GB" sz="900" dirty="0"/>
              <a:t> F2 generation diagram shows that </a:t>
            </a:r>
            <a:r>
              <a:rPr lang="en-GB" sz="900" dirty="0" err="1"/>
              <a:t>nos</a:t>
            </a:r>
            <a:r>
              <a:rPr lang="en-GB" sz="900" dirty="0"/>
              <a:t> 1, 2, 3, 4, 5, 7, 9, 10, 13 are tall-red </a:t>
            </a:r>
            <a:endParaRPr lang="en-US" sz="900" dirty="0"/>
          </a:p>
          <a:p>
            <a:pPr algn="just"/>
            <a:r>
              <a:rPr lang="en-GB" sz="900" dirty="0"/>
              <a:t>									=	9</a:t>
            </a:r>
            <a:endParaRPr lang="en-US" sz="900" dirty="0"/>
          </a:p>
          <a:p>
            <a:pPr algn="just"/>
            <a:r>
              <a:rPr lang="en-GB" sz="900" dirty="0"/>
              <a:t>Nos. 6, 8, 14  ………………………………  are tall-white  = 3</a:t>
            </a:r>
            <a:endParaRPr lang="en-US" sz="900" dirty="0"/>
          </a:p>
          <a:p>
            <a:pPr algn="just"/>
            <a:r>
              <a:rPr lang="en-GB" sz="900" dirty="0"/>
              <a:t>Nos.  11, 12, 15  ………………………….. are dwarf-red   = 3</a:t>
            </a:r>
            <a:endParaRPr lang="en-US" sz="900" dirty="0"/>
          </a:p>
          <a:p>
            <a:pPr algn="just"/>
            <a:r>
              <a:rPr lang="en-GB" sz="900" dirty="0"/>
              <a:t>No. 16 …………………………………….. is dwarf-white  = 1</a:t>
            </a:r>
            <a:endParaRPr lang="en-US" sz="900" dirty="0"/>
          </a:p>
          <a:p>
            <a:pPr algn="just"/>
            <a:r>
              <a:rPr lang="en-GB" sz="900" dirty="0"/>
              <a:t>It will further be noticed that nos. 1, 6, 11 and 16 are homozygous (i.e. they have two similar gametes), breeding true; while the rest are heterozygous (i.e. they have two dissimilar gametes), segregating in the next generation.</a:t>
            </a:r>
            <a:endParaRPr lang="en-US" sz="900" dirty="0"/>
          </a:p>
          <a:p>
            <a:pPr algn="just"/>
            <a:r>
              <a:rPr lang="en-GB" sz="900" dirty="0"/>
              <a:t>The </a:t>
            </a:r>
            <a:r>
              <a:rPr lang="en-GB" sz="900" dirty="0" err="1"/>
              <a:t>homozygotes</a:t>
            </a:r>
            <a:r>
              <a:rPr lang="en-GB" sz="900" dirty="0"/>
              <a:t> plants are:</a:t>
            </a:r>
            <a:endParaRPr lang="en-US" sz="900" dirty="0"/>
          </a:p>
          <a:p>
            <a:pPr algn="just"/>
            <a:r>
              <a:rPr lang="en-GB" sz="900" dirty="0"/>
              <a:t>No. 1 (TRTR) will breed true for tall-red</a:t>
            </a:r>
            <a:endParaRPr lang="en-US" sz="900" dirty="0"/>
          </a:p>
          <a:p>
            <a:pPr algn="just"/>
            <a:r>
              <a:rPr lang="en-GB" sz="900" dirty="0"/>
              <a:t>No. 6 (</a:t>
            </a:r>
            <a:r>
              <a:rPr lang="en-GB" sz="900" dirty="0" err="1"/>
              <a:t>TrTr</a:t>
            </a:r>
            <a:r>
              <a:rPr lang="en-GB" sz="900" dirty="0"/>
              <a:t>) will breed true tall-white</a:t>
            </a:r>
            <a:endParaRPr lang="en-US" sz="900" dirty="0"/>
          </a:p>
          <a:p>
            <a:pPr algn="just"/>
            <a:r>
              <a:rPr lang="en-GB" sz="900" dirty="0"/>
              <a:t>No 11 (</a:t>
            </a:r>
            <a:r>
              <a:rPr lang="en-GB" sz="900" dirty="0" err="1"/>
              <a:t>tRtR</a:t>
            </a:r>
            <a:r>
              <a:rPr lang="en-GB" sz="900" dirty="0"/>
              <a:t>) will breed true dwarf-red</a:t>
            </a:r>
            <a:endParaRPr lang="en-US" sz="900" dirty="0"/>
          </a:p>
          <a:p>
            <a:pPr algn="just"/>
            <a:r>
              <a:rPr lang="en-GB" sz="900" dirty="0"/>
              <a:t>No 16 (</a:t>
            </a:r>
            <a:r>
              <a:rPr lang="en-GB" sz="900" dirty="0" err="1"/>
              <a:t>trtr</a:t>
            </a:r>
            <a:r>
              <a:rPr lang="en-GB" sz="900" dirty="0"/>
              <a:t>) will breed true dwarf-white</a:t>
            </a:r>
            <a:endParaRPr lang="en-US" sz="900" dirty="0"/>
          </a:p>
          <a:p>
            <a:pPr algn="just"/>
            <a:r>
              <a:rPr lang="en-GB" sz="900" dirty="0"/>
              <a:t>Mendel found out that the </a:t>
            </a:r>
            <a:r>
              <a:rPr lang="en-GB" sz="900" dirty="0" err="1"/>
              <a:t>dihybrid</a:t>
            </a:r>
            <a:r>
              <a:rPr lang="en-GB" sz="900" dirty="0"/>
              <a:t> ratio obeyed the law of probability which states that “the chance of 2 or more independent events occurring together is the product of the chances of their separate occurrences”.</a:t>
            </a:r>
            <a:endParaRPr lang="en-US" sz="900" dirty="0"/>
          </a:p>
          <a:p>
            <a:pPr algn="just"/>
            <a:r>
              <a:rPr lang="en-GB" sz="900" dirty="0" err="1"/>
              <a:t>E.g</a:t>
            </a:r>
            <a:r>
              <a:rPr lang="en-GB" sz="900" dirty="0"/>
              <a:t> Height (tallness or </a:t>
            </a:r>
            <a:r>
              <a:rPr lang="en-GB" sz="900" dirty="0" err="1"/>
              <a:t>dwarfness</a:t>
            </a:r>
            <a:r>
              <a:rPr lang="en-GB" sz="900" dirty="0"/>
              <a:t>)  3:1 (4)  =  16</a:t>
            </a:r>
            <a:endParaRPr lang="en-US" sz="900" dirty="0"/>
          </a:p>
          <a:p>
            <a:pPr algn="just"/>
            <a:r>
              <a:rPr lang="en-GB" sz="900" dirty="0"/>
              <a:t>Colour (red or white) 3:1 (4)</a:t>
            </a:r>
            <a:endParaRPr lang="en-US" sz="900" dirty="0"/>
          </a:p>
          <a:p>
            <a:pPr algn="just"/>
            <a:r>
              <a:rPr lang="en-GB" sz="900" dirty="0" err="1"/>
              <a:t>Polyhybrid</a:t>
            </a:r>
            <a:r>
              <a:rPr lang="en-GB" sz="900" dirty="0"/>
              <a:t> cross – This could be obtained by considering more than two contrasting </a:t>
            </a:r>
            <a:r>
              <a:rPr lang="en-GB" sz="900" dirty="0" err="1"/>
              <a:t>xters</a:t>
            </a:r>
            <a:r>
              <a:rPr lang="en-GB" sz="900" dirty="0"/>
              <a:t> e.g. three contrasting </a:t>
            </a:r>
            <a:r>
              <a:rPr lang="en-GB" sz="900" dirty="0" err="1"/>
              <a:t>xters</a:t>
            </a:r>
            <a:r>
              <a:rPr lang="en-GB" sz="900" dirty="0"/>
              <a:t> could be taken.</a:t>
            </a:r>
            <a:endParaRPr lang="en-US" sz="900" dirty="0"/>
          </a:p>
          <a:p>
            <a:pPr algn="just"/>
            <a:r>
              <a:rPr lang="en-GB" sz="900" dirty="0"/>
              <a:t>For example, tall and dwarf, red flower and white, and smooth seed and wrinkled.</a:t>
            </a:r>
            <a:endParaRPr lang="en-US" sz="900" dirty="0"/>
          </a:p>
          <a:p>
            <a:pPr algn="just"/>
            <a:r>
              <a:rPr lang="en-GB" sz="900" b="1" dirty="0"/>
              <a:t>MENDEL’S LAWS OF INHERITANCE</a:t>
            </a:r>
            <a:endParaRPr lang="en-US" sz="900" dirty="0"/>
          </a:p>
          <a:p>
            <a:pPr algn="just"/>
            <a:r>
              <a:rPr lang="en-GB" sz="900" dirty="0"/>
              <a:t>From the results of his genetic studies on the garden pea, Mendel formulated certain laws to explain the inheritance of </a:t>
            </a:r>
            <a:r>
              <a:rPr lang="en-GB" sz="900" dirty="0" err="1"/>
              <a:t>xters</a:t>
            </a:r>
            <a:r>
              <a:rPr lang="en-GB" sz="900" dirty="0"/>
              <a:t>.  These laws are two:</a:t>
            </a:r>
            <a:endParaRPr lang="en-US" sz="900" dirty="0"/>
          </a:p>
          <a:p>
            <a:pPr lvl="0" algn="just"/>
            <a:r>
              <a:rPr lang="en-US" sz="900" dirty="0"/>
              <a:t>Mendel’s first law is known as the LAW OF SEGREGATION and states that </a:t>
            </a:r>
            <a:r>
              <a:rPr lang="en-US" sz="900" dirty="0" err="1"/>
              <a:t>xters</a:t>
            </a:r>
            <a:r>
              <a:rPr lang="en-US" sz="900" dirty="0"/>
              <a:t> are controlled by pairs of genes of which only one can be represented in a single gamete.</a:t>
            </a:r>
          </a:p>
          <a:p>
            <a:pPr algn="just"/>
            <a:r>
              <a:rPr lang="en-GB" sz="900" dirty="0"/>
              <a:t>For example, a plant which had a factor  or (gene) for round shaped seed and also an allele for wrinkled shaped seed would transmit only one of these two alleles through a gamete to its offspring.</a:t>
            </a:r>
            <a:endParaRPr lang="en-US" sz="900" dirty="0"/>
          </a:p>
          <a:p>
            <a:pPr algn="just"/>
            <a:r>
              <a:rPr lang="en-GB" sz="900" dirty="0"/>
              <a:t> </a:t>
            </a:r>
            <a:endParaRPr lang="en-US" sz="900" dirty="0"/>
          </a:p>
          <a:p>
            <a:pPr algn="just"/>
            <a:r>
              <a:rPr lang="en-GB" sz="900" b="1" dirty="0"/>
              <a:t>Drawing  </a:t>
            </a:r>
            <a:endParaRPr lang="en-US" sz="900" dirty="0"/>
          </a:p>
          <a:p>
            <a:pPr algn="just"/>
            <a:r>
              <a:rPr lang="en-GB" sz="900" dirty="0"/>
              <a:t>Only one </a:t>
            </a:r>
            <a:r>
              <a:rPr lang="en-GB" sz="900" dirty="0" err="1"/>
              <a:t>gametic</a:t>
            </a:r>
            <a:r>
              <a:rPr lang="en-GB" sz="900" dirty="0"/>
              <a:t> type would be obtained from the segregated homozygote.  But under heterozygous condition, segregation would yield 2 </a:t>
            </a:r>
            <a:r>
              <a:rPr lang="en-GB" sz="900" dirty="0" err="1"/>
              <a:t>gametic</a:t>
            </a:r>
            <a:r>
              <a:rPr lang="en-GB" sz="900" dirty="0"/>
              <a:t> types.</a:t>
            </a:r>
            <a:endParaRPr lang="en-US" sz="900" dirty="0"/>
          </a:p>
          <a:p>
            <a:pPr algn="just"/>
            <a:r>
              <a:rPr lang="en-GB" sz="900" dirty="0"/>
              <a:t>Mendel’s first law of inheritance is also known as the LAW OF PURITY OF GAMETES.</a:t>
            </a:r>
            <a:endParaRPr lang="en-US" sz="900" dirty="0"/>
          </a:p>
          <a:p>
            <a:pPr algn="just"/>
            <a:r>
              <a:rPr lang="en-GB" sz="900" dirty="0"/>
              <a:t>Mendel known nothing of chromosomes or meiosis, as they had not yet been discovered during his time.  We now know that the physical basis for this his 1</a:t>
            </a:r>
            <a:r>
              <a:rPr lang="en-GB" sz="900" baseline="30000" dirty="0"/>
              <a:t>st</a:t>
            </a:r>
            <a:r>
              <a:rPr lang="en-GB" sz="900" dirty="0"/>
              <a:t> law is in first meiotic anaphase where homologous (similar) chromosomes segregate or separate from each other.  If the gene for round seed is on one chromosome and its allelic form for wrinkled seed is on the homologous chromosome, then it becomes clear that alleles normally will not be found in the same gamete.</a:t>
            </a:r>
            <a:endParaRPr lang="en-US" sz="900" dirty="0"/>
          </a:p>
          <a:p>
            <a:pPr lvl="0" algn="just"/>
            <a:r>
              <a:rPr lang="en-US" sz="900" dirty="0"/>
              <a:t>Mendel’s second law, the LAW OF INDEPENDENT ASSORTMENT is based on </a:t>
            </a:r>
            <a:r>
              <a:rPr lang="en-US" sz="900" dirty="0" err="1"/>
              <a:t>Mendel’d</a:t>
            </a:r>
            <a:r>
              <a:rPr lang="en-US" sz="900" dirty="0"/>
              <a:t> results of his </a:t>
            </a:r>
            <a:r>
              <a:rPr lang="en-US" sz="900" dirty="0" err="1"/>
              <a:t>dihybrid</a:t>
            </a:r>
            <a:r>
              <a:rPr lang="en-US" sz="900" dirty="0"/>
              <a:t> crossings.  The law states that the segregation or separation of one gene pair occurs independently of any other gene pair.  Or in other words one of a pair of contrasted </a:t>
            </a:r>
            <a:r>
              <a:rPr lang="en-US" sz="900" dirty="0" err="1"/>
              <a:t>xters</a:t>
            </a:r>
            <a:r>
              <a:rPr lang="en-US" sz="900" dirty="0"/>
              <a:t> may be combined with either of another pair.</a:t>
            </a:r>
          </a:p>
          <a:p>
            <a:pPr algn="just"/>
            <a:r>
              <a:rPr lang="en-GB" sz="900" dirty="0"/>
              <a:t>If two pairs of genes are located on different, non-homologous chromosomes, they can be inherited independently.  For example, on one homologous (similar) pair of chromosomes are the seed shape alleles and on another pair of homologous are the alleles for green yellow seed colour.  The segregation of the seed shape alleles occurs independently of the segregation of the seed colour alleles because each pair of homologues behaves as an independent </a:t>
            </a:r>
            <a:r>
              <a:rPr lang="en-GB" sz="900" dirty="0" err="1"/>
              <a:t>mit</a:t>
            </a:r>
            <a:r>
              <a:rPr lang="en-GB" sz="900" dirty="0"/>
              <a:t> during meiosis (reduction division of cell).</a:t>
            </a:r>
            <a:endParaRPr lang="en-US" sz="900" dirty="0"/>
          </a:p>
          <a:p>
            <a:pPr algn="just"/>
            <a:r>
              <a:rPr lang="en-GB" sz="900" b="1" dirty="0"/>
              <a:t>Drawings</a:t>
            </a:r>
            <a:endParaRPr lang="en-US" sz="900" dirty="0"/>
          </a:p>
          <a:p>
            <a:pPr algn="just"/>
            <a:r>
              <a:rPr lang="en-GB" sz="900" dirty="0"/>
              <a:t> Formula for finding </a:t>
            </a:r>
            <a:r>
              <a:rPr lang="en-GB" sz="900" dirty="0" err="1"/>
              <a:t>gametic</a:t>
            </a:r>
            <a:r>
              <a:rPr lang="en-GB" sz="900" dirty="0"/>
              <a:t> types is:</a:t>
            </a:r>
            <a:endParaRPr lang="en-US" sz="900" dirty="0"/>
          </a:p>
          <a:p>
            <a:pPr algn="just"/>
            <a:r>
              <a:rPr lang="en-GB" sz="900" dirty="0"/>
              <a:t>2</a:t>
            </a:r>
            <a:r>
              <a:rPr lang="en-GB" sz="900" baseline="30000" dirty="0"/>
              <a:t>n</a:t>
            </a:r>
            <a:endParaRPr lang="en-US" sz="900" dirty="0"/>
          </a:p>
          <a:p>
            <a:pPr algn="just"/>
            <a:r>
              <a:rPr lang="en-GB" sz="900" dirty="0"/>
              <a:t>where n represents the no. of pairs of </a:t>
            </a:r>
            <a:r>
              <a:rPr lang="en-GB" sz="900" dirty="0" err="1"/>
              <a:t>xters</a:t>
            </a:r>
            <a:endParaRPr lang="en-US" sz="900" dirty="0"/>
          </a:p>
          <a:p>
            <a:pPr algn="just"/>
            <a:r>
              <a:rPr lang="en-GB" sz="900" dirty="0"/>
              <a:t>e.g. when n  = 2; no. of </a:t>
            </a:r>
            <a:r>
              <a:rPr lang="en-GB" sz="900" dirty="0" err="1"/>
              <a:t>gametic</a:t>
            </a:r>
            <a:r>
              <a:rPr lang="en-GB" sz="900" dirty="0"/>
              <a:t> types will be 2</a:t>
            </a:r>
            <a:r>
              <a:rPr lang="en-GB" sz="900" baseline="30000" dirty="0"/>
              <a:t>2</a:t>
            </a:r>
            <a:r>
              <a:rPr lang="en-GB" sz="900" dirty="0"/>
              <a:t> = 4  </a:t>
            </a:r>
            <a:endParaRPr lang="en-US" sz="900" dirty="0"/>
          </a:p>
          <a:p>
            <a:pPr algn="just"/>
            <a:r>
              <a:rPr lang="en-GB" sz="900" dirty="0"/>
              <a:t>when  n = 3 ; no. of </a:t>
            </a:r>
            <a:r>
              <a:rPr lang="en-GB" sz="900" dirty="0" err="1"/>
              <a:t>gametic</a:t>
            </a:r>
            <a:r>
              <a:rPr lang="en-GB" sz="900" dirty="0"/>
              <a:t> types will be 2</a:t>
            </a:r>
            <a:r>
              <a:rPr lang="en-GB" sz="900" baseline="30000" dirty="0"/>
              <a:t>3</a:t>
            </a:r>
            <a:r>
              <a:rPr lang="en-GB" sz="900" dirty="0"/>
              <a:t>  = 8</a:t>
            </a:r>
            <a:endParaRPr lang="en-US" sz="900" dirty="0"/>
          </a:p>
          <a:p>
            <a:pPr algn="just"/>
            <a:r>
              <a:rPr lang="en-GB" sz="900" dirty="0"/>
              <a:t>If n = 4, no of </a:t>
            </a:r>
            <a:r>
              <a:rPr lang="en-GB" sz="900" dirty="0" err="1"/>
              <a:t>gametic</a:t>
            </a:r>
            <a:r>
              <a:rPr lang="en-GB" sz="900" dirty="0"/>
              <a:t> types will be 2</a:t>
            </a:r>
            <a:r>
              <a:rPr lang="en-GB" sz="900" baseline="30000" dirty="0"/>
              <a:t>4  </a:t>
            </a:r>
            <a:r>
              <a:rPr lang="en-GB" sz="900" dirty="0"/>
              <a:t>= 16</a:t>
            </a:r>
            <a:endParaRPr lang="en-US" sz="900" dirty="0"/>
          </a:p>
          <a:p>
            <a:pPr algn="just"/>
            <a:r>
              <a:rPr lang="en-GB" sz="900" dirty="0"/>
              <a:t>Gamete*</a:t>
            </a:r>
            <a:endParaRPr lang="en-US" sz="900" dirty="0"/>
          </a:p>
          <a:p>
            <a:pPr algn="just"/>
            <a:r>
              <a:rPr lang="en-GB" sz="900" dirty="0"/>
              <a:t>An understanding of reduction division (meiosis) r halving of chromosome no in the formation of the gametes and the knowledge that the genes carried on the chromosomes are the factors responsible for the transmission of inherited </a:t>
            </a:r>
            <a:r>
              <a:rPr lang="en-GB" sz="900" dirty="0" err="1"/>
              <a:t>xtics</a:t>
            </a:r>
            <a:r>
              <a:rPr lang="en-GB" sz="900" dirty="0"/>
              <a:t>, make Mendel’s conclusions easier to follow.  Let us briefly review mitosis (somatic or body-cell division) and meiosis or reduction division.  Reduction division takes places in all sexually reproducing organisms at some time in their life-cycle.  To properly understand the mechanism of inheritance/laws of inheritance and the fundamental of breeding and tree </a:t>
            </a:r>
            <a:r>
              <a:rPr lang="en-GB" sz="900" dirty="0" err="1"/>
              <a:t>mpt</a:t>
            </a:r>
            <a:r>
              <a:rPr lang="en-GB" sz="900" dirty="0"/>
              <a:t>, a knowledge of the formation of man cells  or process of cell division is necessary.</a:t>
            </a:r>
            <a:endParaRPr lang="en-US" sz="900" dirty="0"/>
          </a:p>
          <a:p>
            <a:pPr algn="just"/>
            <a:r>
              <a:rPr lang="en-GB" sz="900" dirty="0"/>
              <a:t> </a:t>
            </a:r>
            <a:endParaRPr lang="en-US" sz="900" dirty="0"/>
          </a:p>
          <a:p>
            <a:pPr algn="just"/>
            <a:r>
              <a:rPr lang="en-GB" sz="900" b="1" dirty="0"/>
              <a:t>CELL DIVISION</a:t>
            </a:r>
            <a:endParaRPr lang="en-US" sz="900" dirty="0"/>
          </a:p>
          <a:p>
            <a:pPr algn="just"/>
            <a:r>
              <a:rPr lang="en-GB" sz="900" u="sng" dirty="0"/>
              <a:t>Formation of New Cells</a:t>
            </a:r>
            <a:endParaRPr lang="en-US" sz="900" dirty="0"/>
          </a:p>
          <a:p>
            <a:pPr algn="just"/>
            <a:r>
              <a:rPr lang="en-GB" sz="900" dirty="0"/>
              <a:t>Cell is the smallest unit of life.  All living things are composed of these (</a:t>
            </a:r>
            <a:r>
              <a:rPr lang="en-GB" sz="900" dirty="0" err="1"/>
              <a:t>Ganiete</a:t>
            </a:r>
            <a:r>
              <a:rPr lang="en-GB" sz="900" dirty="0"/>
              <a:t> – A sexual reproductive cell; (sex cells).  Female gamete is an ovum or egg cell and a male gamete is sperm cell. ) basic units, from the simple unit cellular structures of bacteria and protozoa to the complex structures of trees and man. Even within an individual all the cells do not look alike.  A muscle cell is obviously different from a nerve cell which in turn is different a blood cell, etc.  Thus, there is no such thing as a typical cell type.</a:t>
            </a:r>
            <a:endParaRPr lang="en-US" sz="900" dirty="0"/>
          </a:p>
          <a:p>
            <a:pPr algn="just"/>
            <a:r>
              <a:rPr lang="en-GB" sz="900" dirty="0"/>
              <a:t>All </a:t>
            </a:r>
            <a:r>
              <a:rPr lang="en-GB" sz="900" dirty="0" err="1"/>
              <a:t>multicellular</a:t>
            </a:r>
            <a:r>
              <a:rPr lang="en-GB" sz="900" dirty="0"/>
              <a:t> organisms, plants or animals, no matter their size started their existence as a single cell.  This initial cell grows to their (plants or animals) normal size and form.  This growth is initiated by the formation of new cells and their enlargement.    Hence increase in size of any </a:t>
            </a:r>
            <a:r>
              <a:rPr lang="en-GB" sz="900" dirty="0" err="1"/>
              <a:t>multicellular</a:t>
            </a:r>
            <a:r>
              <a:rPr lang="en-GB" sz="900" dirty="0"/>
              <a:t> organism is due to division of the existing cells of the organism, and not the growth of the cells.</a:t>
            </a:r>
            <a:endParaRPr lang="en-US" sz="900" dirty="0"/>
          </a:p>
          <a:p>
            <a:pPr algn="just"/>
            <a:r>
              <a:rPr lang="en-GB" sz="900" dirty="0"/>
              <a:t>The three </a:t>
            </a:r>
            <a:r>
              <a:rPr lang="en-GB" sz="900" dirty="0" err="1"/>
              <a:t>xtics</a:t>
            </a:r>
            <a:r>
              <a:rPr lang="en-GB" sz="900" dirty="0"/>
              <a:t> of cells are:</a:t>
            </a:r>
            <a:endParaRPr lang="en-US" sz="900" dirty="0"/>
          </a:p>
          <a:p>
            <a:pPr algn="just"/>
            <a:r>
              <a:rPr lang="en-GB" sz="900" dirty="0"/>
              <a:t>1.	Cells continue to exist until they are old.</a:t>
            </a:r>
            <a:endParaRPr lang="en-US" sz="900" dirty="0"/>
          </a:p>
          <a:p>
            <a:pPr algn="just"/>
            <a:r>
              <a:rPr lang="en-GB" sz="900" dirty="0"/>
              <a:t>2.	Cells store food in form of protein.</a:t>
            </a:r>
            <a:endParaRPr lang="en-US" sz="900" dirty="0"/>
          </a:p>
          <a:p>
            <a:pPr algn="just"/>
            <a:r>
              <a:rPr lang="en-GB" sz="900" dirty="0"/>
              <a:t>3.	All new cells are capable of performing the functions of the old cell.</a:t>
            </a:r>
            <a:endParaRPr lang="en-US" sz="900" dirty="0"/>
          </a:p>
          <a:p>
            <a:pPr algn="just"/>
            <a:r>
              <a:rPr lang="en-GB" sz="900" dirty="0"/>
              <a:t>Cell division goes through three main stages.</a:t>
            </a:r>
            <a:endParaRPr lang="en-US" sz="900" dirty="0"/>
          </a:p>
          <a:p>
            <a:pPr lvl="0" algn="just"/>
            <a:r>
              <a:rPr lang="en-US" sz="900" dirty="0"/>
              <a:t>Nuclear division (</a:t>
            </a:r>
            <a:r>
              <a:rPr lang="en-US" sz="900" dirty="0" err="1"/>
              <a:t>karyokinesis</a:t>
            </a:r>
            <a:r>
              <a:rPr lang="en-US" sz="900" dirty="0"/>
              <a:t>) which is the initial stage of cell division.</a:t>
            </a:r>
          </a:p>
          <a:p>
            <a:pPr lvl="0" algn="just"/>
            <a:r>
              <a:rPr lang="en-US" sz="900" dirty="0"/>
              <a:t>Division of the cytoplasm which is known as </a:t>
            </a:r>
            <a:r>
              <a:rPr lang="en-US" sz="900" dirty="0" err="1"/>
              <a:t>cytokinesis</a:t>
            </a:r>
            <a:r>
              <a:rPr lang="en-US" sz="900" dirty="0"/>
              <a:t> and follows the division of the nucleus.</a:t>
            </a:r>
          </a:p>
          <a:p>
            <a:pPr lvl="0" algn="just"/>
            <a:r>
              <a:rPr lang="en-US" sz="900" dirty="0"/>
              <a:t>The separation of the cell itself. 	</a:t>
            </a:r>
          </a:p>
          <a:p>
            <a:pPr algn="just"/>
            <a:r>
              <a:rPr lang="en-GB" sz="900" dirty="0"/>
              <a:t>There are groups of methods of cell division.</a:t>
            </a:r>
            <a:endParaRPr lang="en-US" sz="900" dirty="0"/>
          </a:p>
          <a:p>
            <a:pPr algn="just"/>
            <a:r>
              <a:rPr lang="en-GB" sz="900" dirty="0"/>
              <a:t>1.	The direct division of cell, otherwise known as AMEITOSIS.  This is the way unicellular organisms reproduce. </a:t>
            </a:r>
            <a:endParaRPr lang="en-US" sz="900" dirty="0"/>
          </a:p>
          <a:p>
            <a:pPr algn="just"/>
            <a:r>
              <a:rPr lang="en-GB" sz="900" dirty="0"/>
              <a:t>2.	The indirect method of cell division.  There are two types </a:t>
            </a:r>
            <a:endParaRPr lang="en-US" sz="900" dirty="0"/>
          </a:p>
          <a:p>
            <a:pPr algn="just"/>
            <a:r>
              <a:rPr lang="en-GB" sz="900" dirty="0"/>
              <a:t>	(</a:t>
            </a:r>
            <a:r>
              <a:rPr lang="en-GB" sz="900" dirty="0" err="1"/>
              <a:t>i</a:t>
            </a:r>
            <a:r>
              <a:rPr lang="en-GB" sz="900" dirty="0"/>
              <a:t>)	Mitosis</a:t>
            </a:r>
            <a:endParaRPr lang="en-US" sz="900" dirty="0"/>
          </a:p>
          <a:p>
            <a:pPr algn="just"/>
            <a:r>
              <a:rPr lang="en-GB" sz="900" dirty="0"/>
              <a:t>	(ii)	Meiosis</a:t>
            </a:r>
            <a:endParaRPr lang="en-US" sz="900" dirty="0"/>
          </a:p>
          <a:p>
            <a:pPr algn="just"/>
            <a:r>
              <a:rPr lang="en-GB" sz="900" dirty="0"/>
              <a:t>An European botanist who worked during the 2</a:t>
            </a:r>
            <a:r>
              <a:rPr lang="en-GB" sz="900" baseline="30000" dirty="0"/>
              <a:t>nd</a:t>
            </a:r>
            <a:r>
              <a:rPr lang="en-GB" sz="900" dirty="0"/>
              <a:t> ½ of the XIXC.</a:t>
            </a:r>
            <a:endParaRPr lang="en-US" sz="900" dirty="0"/>
          </a:p>
          <a:p>
            <a:pPr algn="just"/>
            <a:r>
              <a:rPr lang="en-GB" sz="900" dirty="0"/>
              <a:t>Polish botanist?  </a:t>
            </a:r>
            <a:r>
              <a:rPr lang="en-GB" sz="900" dirty="0" err="1"/>
              <a:t>Strasburge</a:t>
            </a:r>
            <a:r>
              <a:rPr lang="en-GB" sz="900" dirty="0"/>
              <a:t> (1878), German </a:t>
            </a:r>
            <a:r>
              <a:rPr lang="en-GB" sz="900" dirty="0" err="1"/>
              <a:t>Hiostologist</a:t>
            </a:r>
            <a:r>
              <a:rPr lang="en-GB" sz="900" dirty="0"/>
              <a:t> V. </a:t>
            </a:r>
            <a:r>
              <a:rPr lang="en-GB" sz="900" dirty="0" err="1"/>
              <a:t>Flemming</a:t>
            </a:r>
            <a:r>
              <a:rPr lang="en-GB" sz="900" dirty="0"/>
              <a:t> (1882), Russian botanist </a:t>
            </a:r>
            <a:r>
              <a:rPr lang="en-GB" sz="900" dirty="0" err="1"/>
              <a:t>Christiakov</a:t>
            </a:r>
            <a:r>
              <a:rPr lang="en-GB" sz="900" dirty="0"/>
              <a:t> all contributed a lot to the study of the complex process of cell division.  Their discoveries serve as the basis for further investigations in this area of scientific study.</a:t>
            </a:r>
            <a:endParaRPr lang="en-US" sz="900" dirty="0"/>
          </a:p>
          <a:p>
            <a:pPr algn="just"/>
            <a:r>
              <a:rPr lang="en-GB" sz="900" dirty="0"/>
              <a:t> </a:t>
            </a:r>
            <a:endParaRPr lang="en-US" sz="900" dirty="0"/>
          </a:p>
          <a:p>
            <a:pPr algn="just"/>
            <a:endParaRPr lang="en-US" sz="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Words>
  <Application>Microsoft Office PowerPoint</Application>
  <PresentationFormat>On-screen Show (4:3)</PresentationFormat>
  <Paragraphs>115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cp:revision>
  <dcterms:created xsi:type="dcterms:W3CDTF">2012-06-19T16:20:50Z</dcterms:created>
  <dcterms:modified xsi:type="dcterms:W3CDTF">2012-06-19T16:21:56Z</dcterms:modified>
</cp:coreProperties>
</file>