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71" r:id="rId4"/>
    <p:sldId id="257" r:id="rId5"/>
    <p:sldId id="258" r:id="rId6"/>
    <p:sldId id="259" r:id="rId7"/>
    <p:sldId id="261" r:id="rId8"/>
    <p:sldId id="265" r:id="rId9"/>
    <p:sldId id="262" r:id="rId10"/>
    <p:sldId id="263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99FAA-2DB1-43A7-B944-63813B2DF503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19FE3-AD9F-4636-B0EE-D42F3979B3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99FAA-2DB1-43A7-B944-63813B2DF503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19FE3-AD9F-4636-B0EE-D42F3979B3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99FAA-2DB1-43A7-B944-63813B2DF503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19FE3-AD9F-4636-B0EE-D42F3979B3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99FAA-2DB1-43A7-B944-63813B2DF503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19FE3-AD9F-4636-B0EE-D42F3979B3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99FAA-2DB1-43A7-B944-63813B2DF503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19FE3-AD9F-4636-B0EE-D42F3979B3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99FAA-2DB1-43A7-B944-63813B2DF503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19FE3-AD9F-4636-B0EE-D42F3979B3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99FAA-2DB1-43A7-B944-63813B2DF503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19FE3-AD9F-4636-B0EE-D42F3979B3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99FAA-2DB1-43A7-B944-63813B2DF503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19FE3-AD9F-4636-B0EE-D42F3979B3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99FAA-2DB1-43A7-B944-63813B2DF503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19FE3-AD9F-4636-B0EE-D42F3979B3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99FAA-2DB1-43A7-B944-63813B2DF503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19FE3-AD9F-4636-B0EE-D42F3979B3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99FAA-2DB1-43A7-B944-63813B2DF503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19FE3-AD9F-4636-B0EE-D42F3979B3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99FAA-2DB1-43A7-B944-63813B2DF503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19FE3-AD9F-4636-B0EE-D42F3979B36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kunletogun@yahoo.com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ovetailinc.org/DovetailRIL0805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COURSE CODE: 		</a:t>
            </a:r>
            <a:r>
              <a:rPr lang="en-US" i="1" dirty="0" smtClean="0"/>
              <a:t>FWM 411</a:t>
            </a:r>
            <a:endParaRPr lang="en-US" dirty="0" smtClean="0"/>
          </a:p>
          <a:p>
            <a:r>
              <a:rPr lang="en-US" b="1" dirty="0" smtClean="0"/>
              <a:t> COURSE TITLE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r>
              <a:rPr lang="en-US" i="1" dirty="0" err="1" smtClean="0"/>
              <a:t>Harvesting,processing</a:t>
            </a:r>
            <a:r>
              <a:rPr lang="en-US" i="1" dirty="0" smtClean="0"/>
              <a:t> and wood 			utilization</a:t>
            </a:r>
            <a:r>
              <a:rPr lang="en-US" dirty="0" smtClean="0"/>
              <a:t> </a:t>
            </a:r>
            <a:r>
              <a:rPr lang="en-US" b="1" dirty="0" smtClean="0"/>
              <a:t>		</a:t>
            </a:r>
            <a:endParaRPr lang="en-US" dirty="0" smtClean="0"/>
          </a:p>
          <a:p>
            <a:r>
              <a:rPr lang="en-US" b="1" dirty="0" smtClean="0"/>
              <a:t>NUMBER OF UNITS:	</a:t>
            </a:r>
            <a:r>
              <a:rPr lang="en-US" i="1" dirty="0" smtClean="0"/>
              <a:t>3</a:t>
            </a:r>
            <a:r>
              <a:rPr lang="en-US" i="1" dirty="0" smtClean="0"/>
              <a:t> </a:t>
            </a:r>
            <a:r>
              <a:rPr lang="en-US" i="1" dirty="0" smtClean="0"/>
              <a:t>Units</a:t>
            </a:r>
            <a:endParaRPr lang="en-US" dirty="0" smtClean="0"/>
          </a:p>
          <a:p>
            <a:r>
              <a:rPr lang="en-US" b="1" dirty="0" smtClean="0"/>
              <a:t>COURSE DURATION:	</a:t>
            </a:r>
            <a:r>
              <a:rPr lang="en-US" i="1" dirty="0" smtClean="0"/>
              <a:t>Two hours per week</a:t>
            </a:r>
            <a:endParaRPr lang="en-US" dirty="0" smtClean="0"/>
          </a:p>
          <a:p>
            <a:r>
              <a:rPr lang="en-US" b="1" dirty="0" smtClean="0"/>
              <a:t>COURSE DETAILS</a:t>
            </a:r>
            <a:endParaRPr lang="en-US" dirty="0" smtClean="0"/>
          </a:p>
          <a:p>
            <a:r>
              <a:rPr lang="en-US" b="1" dirty="0" smtClean="0"/>
              <a:t>Course </a:t>
            </a:r>
            <a:r>
              <a:rPr lang="en-US" b="1" dirty="0" err="1" smtClean="0"/>
              <a:t>Coordinator:Dr</a:t>
            </a:r>
            <a:r>
              <a:rPr lang="en-US" b="1" dirty="0" smtClean="0"/>
              <a:t>. Adetogun Adekunle </a:t>
            </a:r>
            <a:r>
              <a:rPr lang="en-US" b="1" dirty="0" smtClean="0"/>
              <a:t>   				Clement </a:t>
            </a:r>
            <a:r>
              <a:rPr lang="en-US" i="1" dirty="0" err="1" smtClean="0"/>
              <a:t>B.Sc</a:t>
            </a:r>
            <a:r>
              <a:rPr lang="en-US" i="1" dirty="0" smtClean="0"/>
              <a:t>; </a:t>
            </a:r>
            <a:r>
              <a:rPr lang="en-US" i="1" dirty="0" err="1" smtClean="0"/>
              <a:t>M.Sc</a:t>
            </a:r>
            <a:r>
              <a:rPr lang="en-US" i="1" dirty="0" smtClean="0"/>
              <a:t>; PhD</a:t>
            </a:r>
            <a:endParaRPr lang="en-US" dirty="0" smtClean="0"/>
          </a:p>
          <a:p>
            <a:r>
              <a:rPr lang="en-US" b="1" dirty="0" smtClean="0"/>
              <a:t>E-mail:			</a:t>
            </a:r>
            <a:r>
              <a:rPr lang="en-US" b="1" u="sng" dirty="0" smtClean="0">
                <a:hlinkClick r:id="rId2"/>
              </a:rPr>
              <a:t>kunletogun@yahoo.com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areas with access to cogeneration facilities, the slash can be chipped and used for the production of clean electricity or heat.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Full-tree harvesting also refers to utilization of the entire tree including branches and tops.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technique removes both nutrients and soil cover from the site and so can be harmful to the long term health of the area if no further action is taken.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However, depending on the species, many of the limbs are often broken off in handling so the end result may not be as different from tree-length logging as it might seem.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Cut-to-length logging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Cut-to-length logging is the process of felling, delimbing, bucking and sorting (pulpwood, sawlog, etc.) at the stump area, leaving limbs and tops in the forest. </a:t>
            </a:r>
          </a:p>
          <a:p>
            <a:pPr algn="just"/>
            <a:r>
              <a:rPr lang="en-US" dirty="0" smtClean="0"/>
              <a:t>Harvesters fell the tree, delimb and buck it, and place the resulting logs in bunks to be brought to the landing by a skidder or forwarder.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This method is usable for smaller timber on ground flat enough that forwarders can operate, but does not work well on steep slopes.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COURSE CONTENT</a:t>
            </a:r>
            <a:endParaRPr lang="en-US" dirty="0" smtClean="0"/>
          </a:p>
          <a:p>
            <a:pPr algn="just"/>
            <a:r>
              <a:rPr lang="en-US" dirty="0" smtClean="0"/>
              <a:t>Theory of road construction, drainage and maintenance, logging and transportation, bridge and dam construction, planning analysis and supervision of operations.</a:t>
            </a:r>
            <a:endParaRPr lang="en-US" dirty="0" smtClean="0"/>
          </a:p>
          <a:p>
            <a:pPr algn="just"/>
            <a:r>
              <a:rPr lang="en-US" b="1" dirty="0" smtClean="0"/>
              <a:t>COURSE REQUIREMENTS</a:t>
            </a:r>
            <a:endParaRPr lang="en-US" dirty="0" smtClean="0"/>
          </a:p>
          <a:p>
            <a:pPr algn="just"/>
            <a:r>
              <a:rPr lang="en-US" dirty="0" smtClean="0"/>
              <a:t>This is a compulsory course for all </a:t>
            </a:r>
            <a:r>
              <a:rPr lang="en-US" dirty="0" smtClean="0"/>
              <a:t>Forestry </a:t>
            </a:r>
            <a:r>
              <a:rPr lang="en-US" dirty="0" smtClean="0"/>
              <a:t>students in the University. In view of this, students are expected to participate in all the course activities and have minimum of 75% attendance to be able to write the final examination.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READING LISTS</a:t>
            </a:r>
          </a:p>
          <a:p>
            <a:pPr algn="just"/>
            <a:r>
              <a:rPr lang="en-US" dirty="0" err="1" smtClean="0"/>
              <a:t>Bertault</a:t>
            </a:r>
            <a:r>
              <a:rPr lang="en-US" dirty="0" smtClean="0"/>
              <a:t>, J.G. and P. </a:t>
            </a:r>
            <a:r>
              <a:rPr lang="en-US" dirty="0" err="1" smtClean="0"/>
              <a:t>Sist</a:t>
            </a:r>
            <a:r>
              <a:rPr lang="en-US" dirty="0" smtClean="0"/>
              <a:t>. 1997. </a:t>
            </a:r>
            <a:r>
              <a:rPr lang="en-US" dirty="0" smtClean="0"/>
              <a:t>An experimental comparison </a:t>
            </a:r>
            <a:r>
              <a:rPr lang="en-US" dirty="0" smtClean="0"/>
              <a:t>of </a:t>
            </a:r>
            <a:r>
              <a:rPr lang="en-US" dirty="0" smtClean="0"/>
              <a:t>different harvesting </a:t>
            </a:r>
            <a:r>
              <a:rPr lang="en-US" dirty="0" smtClean="0"/>
              <a:t>intensities with reduced-impact and conventional logging in </a:t>
            </a:r>
            <a:r>
              <a:rPr lang="en-US" dirty="0" smtClean="0"/>
              <a:t>East Kalimantan</a:t>
            </a:r>
            <a:r>
              <a:rPr lang="en-US" dirty="0" smtClean="0"/>
              <a:t>. Forest Ecology and Management 94(1-3): 209-218.</a:t>
            </a:r>
          </a:p>
          <a:p>
            <a:pPr algn="just"/>
            <a:r>
              <a:rPr lang="en-US" dirty="0" smtClean="0"/>
              <a:t>Bowyer J., J. Howe, P. </a:t>
            </a:r>
            <a:r>
              <a:rPr lang="en-US" dirty="0" err="1" smtClean="0"/>
              <a:t>Guillery</a:t>
            </a:r>
            <a:r>
              <a:rPr lang="en-US" dirty="0" smtClean="0"/>
              <a:t>, and K. </a:t>
            </a:r>
            <a:r>
              <a:rPr lang="en-US" dirty="0" err="1" smtClean="0"/>
              <a:t>Fernholz</a:t>
            </a:r>
            <a:r>
              <a:rPr lang="en-US" dirty="0" smtClean="0"/>
              <a:t>. 2005. Reduced </a:t>
            </a:r>
            <a:r>
              <a:rPr lang="en-US" dirty="0" err="1" smtClean="0"/>
              <a:t>ImpactLogging</a:t>
            </a:r>
            <a:r>
              <a:rPr lang="en-US" dirty="0" smtClean="0"/>
              <a:t>: A Lighter Approach to Harvesting in The World’s Tropical </a:t>
            </a:r>
            <a:r>
              <a:rPr lang="en-US" dirty="0" smtClean="0"/>
              <a:t>Forests Minneapolis</a:t>
            </a:r>
            <a:r>
              <a:rPr lang="en-US" dirty="0" smtClean="0"/>
              <a:t>, MN: Dovetail Partners Inc. Available </a:t>
            </a:r>
            <a:r>
              <a:rPr lang="en-US" dirty="0" smtClean="0"/>
              <a:t>at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 smtClean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www.dovetailinc.org/DovetailRIL0805.html</a:t>
            </a:r>
            <a:endParaRPr lang="en-US" dirty="0" smtClean="0"/>
          </a:p>
          <a:p>
            <a:pPr algn="just"/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800600" cy="4525963"/>
          </a:xfrm>
        </p:spPr>
        <p:txBody>
          <a:bodyPr>
            <a:normAutofit/>
          </a:bodyPr>
          <a:lstStyle/>
          <a:p>
            <a:pPr algn="just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Logging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can be described as the: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felling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skidding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on-site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processing, 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loading of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trees or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logs onto trucks.</a:t>
            </a:r>
          </a:p>
        </p:txBody>
      </p:sp>
      <p:pic>
        <p:nvPicPr>
          <p:cNvPr id="5" name="Content Placeholder 4"/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410200" y="1905000"/>
            <a:ext cx="320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forestry,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the term logging is sometimes used in a narrow sense concerning the logistics of moving wood from the stump to somewhere outside the forest, usually a sawmill or a lumber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yard. 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However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in common usage, the term may be used to indicate a range of forestry or silviculture activities.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Clearcutting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pPr algn="just"/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Clearcutting, 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clearfelling, 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is a harvest method that removes essentially all the standing trees in a selected area. </a:t>
            </a: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Depending 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on management objectives, a clearcut may or may not have reserve trees left to attain goals other than regeneration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including wildlife habitat management, mitigation of potential erosion or water quality concerns. </a:t>
            </a: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Logging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Tree-length logging</a:t>
            </a:r>
            <a:endParaRPr lang="en-US" dirty="0"/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Trees are felled and then delimbed and topped at the stump.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log is then transported to the landing, where it is bucked and loaded on a truck.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leaves the slash (and the nutrients it contains) in the cut area where it must be further treated if wildland fires are of concern.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Silviculture objectives for clearcutting, (for example, healthy regeneration of new trees on the site) and a focus on forestry distinguish it from deforestation.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Full-tree logging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4100" dirty="0">
                <a:latin typeface="Times New Roman" pitchFamily="18" charset="0"/>
                <a:cs typeface="Times New Roman" pitchFamily="18" charset="0"/>
              </a:rPr>
              <a:t>Trees and plants are felled and transported to the roadside with top and limbs intact. </a:t>
            </a:r>
            <a:endParaRPr lang="en-US" sz="4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41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4100" dirty="0">
                <a:latin typeface="Times New Roman" pitchFamily="18" charset="0"/>
                <a:cs typeface="Times New Roman" pitchFamily="18" charset="0"/>
              </a:rPr>
              <a:t>trees are then delimbed, topped, and bucked at the landing. </a:t>
            </a:r>
            <a:endParaRPr lang="en-US" sz="4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4100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4100" dirty="0">
                <a:latin typeface="Times New Roman" pitchFamily="18" charset="0"/>
                <a:cs typeface="Times New Roman" pitchFamily="18" charset="0"/>
              </a:rPr>
              <a:t>method requires that slash be treated at the landing. </a:t>
            </a:r>
            <a:endParaRPr lang="en-US" sz="41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622</Words>
  <Application>Microsoft Office PowerPoint</Application>
  <PresentationFormat>On-screen Show (4:3)</PresentationFormat>
  <Paragraphs>44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Slide 5</vt:lpstr>
      <vt:lpstr>Clearcutting</vt:lpstr>
      <vt:lpstr>Logging methods</vt:lpstr>
      <vt:lpstr>Slide 8</vt:lpstr>
      <vt:lpstr>Full-tree logging </vt:lpstr>
      <vt:lpstr>Slide 10</vt:lpstr>
      <vt:lpstr>Slide 11</vt:lpstr>
      <vt:lpstr>Cut-to-length logging </vt:lpstr>
      <vt:lpstr>Slide 13</vt:lpstr>
    </vt:vector>
  </TitlesOfParts>
  <Company>private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 306 FOREST ENGINEERING </dc:title>
  <dc:creator>Ade</dc:creator>
  <cp:lastModifiedBy>Ade</cp:lastModifiedBy>
  <cp:revision>9</cp:revision>
  <dcterms:created xsi:type="dcterms:W3CDTF">2011-07-17T09:15:20Z</dcterms:created>
  <dcterms:modified xsi:type="dcterms:W3CDTF">2011-11-21T11:45:03Z</dcterms:modified>
</cp:coreProperties>
</file>