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A58DD1-A820-4EB7-89B9-56496386128D}"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58DD1-A820-4EB7-89B9-56496386128D}"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58DD1-A820-4EB7-89B9-56496386128D}"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58DD1-A820-4EB7-89B9-56496386128D}"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A58DD1-A820-4EB7-89B9-56496386128D}"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A58DD1-A820-4EB7-89B9-56496386128D}"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A58DD1-A820-4EB7-89B9-56496386128D}" type="datetimeFigureOut">
              <a:rPr lang="en-US" smtClean="0"/>
              <a:pPr/>
              <a:t>1/1/2008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A58DD1-A820-4EB7-89B9-56496386128D}" type="datetimeFigureOut">
              <a:rPr lang="en-US" smtClean="0"/>
              <a:pPr/>
              <a:t>1/1/2008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58DD1-A820-4EB7-89B9-56496386128D}" type="datetimeFigureOut">
              <a:rPr lang="en-US" smtClean="0"/>
              <a:pPr/>
              <a:t>1/1/2008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58DD1-A820-4EB7-89B9-56496386128D}"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58DD1-A820-4EB7-89B9-56496386128D}"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9DFD8-57B9-4CC1-8F1D-DA957A55CB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58DD1-A820-4EB7-89B9-56496386128D}" type="datetimeFigureOut">
              <a:rPr lang="en-US" smtClean="0"/>
              <a:pPr/>
              <a:t>1/1/2008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9DFD8-57B9-4CC1-8F1D-DA957A55CB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iucn.org/2006%20red%20list"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642919"/>
            <a:ext cx="91440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GB" sz="2800" dirty="0" smtClean="0"/>
              <a:t>Course </a:t>
            </a:r>
            <a:r>
              <a:rPr lang="en-GB" sz="2800" dirty="0" smtClean="0"/>
              <a:t>Code	FWM 306</a:t>
            </a:r>
            <a:endParaRPr lang="en-US" sz="2800" dirty="0" smtClean="0"/>
          </a:p>
          <a:p>
            <a:r>
              <a:rPr lang="en-GB" sz="2800" dirty="0" smtClean="0"/>
              <a:t>Course Title	Wildlife Ecology and Management </a:t>
            </a:r>
            <a:endParaRPr lang="en-US" sz="2800" dirty="0" smtClean="0"/>
          </a:p>
          <a:p>
            <a:r>
              <a:rPr lang="en-GB" sz="2800" dirty="0" smtClean="0"/>
              <a:t>Units		3 Units</a:t>
            </a:r>
            <a:endParaRPr lang="en-US" sz="2800" dirty="0" smtClean="0"/>
          </a:p>
          <a:p>
            <a:r>
              <a:rPr lang="en-GB" sz="2800" dirty="0" smtClean="0"/>
              <a:t>Duration	5 hours a week</a:t>
            </a:r>
            <a:endParaRPr lang="en-US" sz="2800" dirty="0" smtClean="0"/>
          </a:p>
          <a:p>
            <a:r>
              <a:rPr lang="en-GB" sz="2800" dirty="0" smtClean="0"/>
              <a:t>Coordinator	Dr. O.A </a:t>
            </a:r>
            <a:r>
              <a:rPr lang="en-GB" sz="2800" dirty="0" err="1" smtClean="0"/>
              <a:t>Jayeola</a:t>
            </a:r>
            <a:endParaRPr lang="en-US" sz="2800" dirty="0" smtClean="0"/>
          </a:p>
          <a:p>
            <a:r>
              <a:rPr lang="en-GB" sz="2800" dirty="0" smtClean="0"/>
              <a:t>Address		Room E 204 COLERM Building</a:t>
            </a:r>
            <a:endParaRPr lang="en-US" sz="2800" dirty="0" smtClean="0"/>
          </a:p>
          <a:p>
            <a:endParaRPr lang="en-GB" sz="2800" dirty="0" smtClean="0"/>
          </a:p>
          <a:p>
            <a:r>
              <a:rPr lang="en-GB" sz="2800" dirty="0" smtClean="0"/>
              <a:t>Course </a:t>
            </a:r>
            <a:r>
              <a:rPr lang="en-GB" sz="2800" dirty="0" smtClean="0"/>
              <a:t>Content</a:t>
            </a:r>
            <a:endParaRPr lang="en-US" sz="2800" dirty="0" smtClean="0"/>
          </a:p>
          <a:p>
            <a:pPr algn="just"/>
            <a:r>
              <a:rPr lang="en-GB" sz="2800" dirty="0" smtClean="0"/>
              <a:t>Organisation of Wildlife resources. Wildlife in relation to environment. Factors affecting distribution and abundance of wildlife. Wildlife population characteristics: mortality, movement, life cycles, food and food habit, wildlife capture techniques, handling, feeding  and care of captured animals </a:t>
            </a:r>
            <a:endParaRPr lang="en-US" sz="2800" dirty="0" smtClean="0"/>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571480"/>
            <a:ext cx="91440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BASIC PRINCIPLES IN PLANNING AND IMPLEMENTING HABITAT IMPROVEMENT AND MANIPULATION PRACTICES:</a:t>
            </a:r>
          </a:p>
          <a:p>
            <a:pPr marL="0" marR="0" lvl="0" indent="0" algn="just" defTabSz="914400" rtl="0" eaLnBrk="1" fontAlgn="base" latinLnBrk="0" hangingPunct="1">
              <a:lnSpc>
                <a:spcPct val="100000"/>
              </a:lnSpc>
              <a:spcBef>
                <a:spcPct val="0"/>
              </a:spcBef>
              <a:spcAft>
                <a:spcPct val="0"/>
              </a:spcAft>
              <a:buClrTx/>
              <a:buSzTx/>
              <a:buFontTx/>
              <a:buNone/>
              <a:tabLst>
                <a:tab pos="6858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Justification of the manipulation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Evaluation of proposed manipulation effect on other natural resources.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Manipulation must be economically feasible.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Improvements must simulate perpetuation of flora and fauna resources.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Manipulation must be designed to follow natural topographical features e.g. rocks, valleys, rivers,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e.t.c</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Projects manipulation must be evaluated at intervals to determine if the objectives have been achieved</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428604"/>
            <a:ext cx="9144000"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IMPORTANCE OF RANGELAND TO WILDLIFE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Rangelands are those areas of the world, which by reason of physical limitations such as low and erratic rainfall, tough topography, poor drainage, or cold temperature are unsuitable to cultivation and which are a source of forage for free – ranging native and domestic animals as well as a source of wood products, water and wildlife.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Rangelands generally are very important to wild animal population because it supports their population in the following ways.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Range lands usually provides all year round grazing opportunity to wildlife population both in the dry and wet season. Because of adequate sources of food provided by the rangelands, wild animals are able to convert plant tissues to animal protein so fast resulting to proper development within the animal population.</a:t>
            </a:r>
          </a:p>
          <a:p>
            <a:pPr marL="0" marR="0" lvl="0" indent="0" algn="l" defTabSz="914400" rtl="0" eaLnBrk="0" fontAlgn="base" latinLnBrk="0" hangingPunct="0">
              <a:lnSpc>
                <a:spcPct val="100000"/>
              </a:lnSpc>
              <a:spcBef>
                <a:spcPct val="0"/>
              </a:spcBef>
              <a:spcAft>
                <a:spcPct val="0"/>
              </a:spcAft>
              <a:buClrTx/>
              <a:buSzTx/>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Rangeland provides sources of cover to wildlife population most especially during the hot afternoon when animals need to hibernate and rest for proper regurgitation of their feed intake, proper digestion and assimilation for proper development of the body tissue.</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Rangelands also provide a good breeding place or ground for the wildlife population, this helps to hide the less defensive young ones away from the angry predators like lion, hyena, cheetah etc. therefore, rangelands have help the wild animals to successfully increase their population by reducing mortality or death rate.</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Well managed rangelands usually serve as water catchments area for the rangelands thereby providing water throughout the year for the existing wildlife population.</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Due to the nature of rangelands that are characterized with poor topography and large place of land it also provide the wildlife population with the advantages of moving about freely to exercise their body thereby reducing fatigue.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785794"/>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FIRE ECOLOGY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Range ecologist often consider both burning and respect to fire causes, control, regime, effect on natural resources and the control of fire.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Causes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savanna, fire is caused by natural phenomenon such as lightening, volcanic eruption etc and by man.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There are many reasons for burning bushes. Smoke is used to drive away bees for honey collections.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Fire is used in land preparation for cultivation settlement and urbanization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programme</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Fire is used to flush or drive out animals during hunting.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Cattle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rearers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use fire to keep away or destroy vectors e.g. tsetse fly from livestock.</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Bush burning is used in range land management practices. There are about five areas where fire is used in range management.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To remove old, coarse, unpalatable vegetation in order to stimulate new grass flush</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It is used to improve visibility during game viewing.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To control, bush and encroachment of range land by woody plant spp.</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	Bush burning destroy vectors and other disease parasite.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Burning is used for revenge, however there is great controversy among ecologist whether or not fire should be allowed as management tools.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Few controversies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Some ecologist especially the forest biologists are of the view that there should be no bush burning, while grazing reserve and range managers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favours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controlled bush burning, but they have controversy of when and how to burn for example.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It is not yet certain whether to burn or not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Is it to burn early or late in dry season.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Is it to burn annually or at what interval.</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To burn every other year.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Ecological factors</a:t>
            </a:r>
            <a:endParaRPr lang="en-US" dirty="0"/>
          </a:p>
        </p:txBody>
      </p:sp>
      <p:sp>
        <p:nvSpPr>
          <p:cNvPr id="7" name="Content Placeholder 6"/>
          <p:cNvSpPr>
            <a:spLocks noGrp="1"/>
          </p:cNvSpPr>
          <p:nvPr>
            <p:ph sz="half" idx="1"/>
          </p:nvPr>
        </p:nvSpPr>
        <p:spPr/>
        <p:txBody>
          <a:bodyPr>
            <a:normAutofit fontScale="62500" lnSpcReduction="20000"/>
          </a:bodyPr>
          <a:lstStyle/>
          <a:p>
            <a:r>
              <a:rPr lang="en-US" dirty="0" smtClean="0"/>
              <a:t>FACTORS THAT CAN AFFECT CARRYING CAPACITY OF A HABITAT</a:t>
            </a:r>
          </a:p>
          <a:p>
            <a:pPr lvl="0"/>
            <a:r>
              <a:rPr lang="en-US" dirty="0" smtClean="0"/>
              <a:t>Population – Litter size, puberty age, gestation period.</a:t>
            </a:r>
          </a:p>
          <a:p>
            <a:pPr lvl="0"/>
            <a:r>
              <a:rPr lang="en-US" dirty="0" smtClean="0"/>
              <a:t>Climate – Rainfall, Temperature </a:t>
            </a:r>
          </a:p>
          <a:p>
            <a:pPr lvl="0"/>
            <a:r>
              <a:rPr lang="en-US" dirty="0" smtClean="0"/>
              <a:t>Soil – nutrient capacity</a:t>
            </a:r>
          </a:p>
          <a:p>
            <a:pPr lvl="0"/>
            <a:r>
              <a:rPr lang="en-US" dirty="0" smtClean="0"/>
              <a:t>Flora and fauna management and conservation</a:t>
            </a:r>
          </a:p>
          <a:p>
            <a:pPr lvl="0"/>
            <a:r>
              <a:rPr lang="en-US" dirty="0" smtClean="0"/>
              <a:t>Amount of food and water.</a:t>
            </a:r>
          </a:p>
          <a:p>
            <a:pPr lvl="0"/>
            <a:r>
              <a:rPr lang="en-US" dirty="0" smtClean="0"/>
              <a:t>Amount of cover and shelter for roosting and sleeping.</a:t>
            </a:r>
          </a:p>
          <a:p>
            <a:pPr lvl="0"/>
            <a:r>
              <a:rPr lang="en-US" dirty="0" smtClean="0"/>
              <a:t>Diseases and parasites.</a:t>
            </a:r>
          </a:p>
          <a:p>
            <a:endParaRPr lang="en-US" dirty="0"/>
          </a:p>
        </p:txBody>
      </p:sp>
      <p:sp>
        <p:nvSpPr>
          <p:cNvPr id="8" name="Content Placeholder 7"/>
          <p:cNvSpPr>
            <a:spLocks noGrp="1"/>
          </p:cNvSpPr>
          <p:nvPr>
            <p:ph sz="half" idx="2"/>
          </p:nvPr>
        </p:nvSpPr>
        <p:spPr/>
        <p:txBody>
          <a:bodyPr>
            <a:normAutofit fontScale="62500" lnSpcReduction="20000"/>
          </a:bodyPr>
          <a:lstStyle/>
          <a:p>
            <a:r>
              <a:rPr lang="en-US" b="1" dirty="0" smtClean="0"/>
              <a:t>ECOLOGICAL SUCCESSION</a:t>
            </a:r>
            <a:endParaRPr lang="en-US" dirty="0" smtClean="0"/>
          </a:p>
          <a:p>
            <a:r>
              <a:rPr lang="en-US" dirty="0" smtClean="0"/>
              <a:t>Communities are not static but are continually changing, a process called ecologic succession. Succession is the change in biotic and </a:t>
            </a:r>
            <a:r>
              <a:rPr lang="en-US" dirty="0" err="1" smtClean="0"/>
              <a:t>abotic</a:t>
            </a:r>
            <a:r>
              <a:rPr lang="en-US" dirty="0" smtClean="0"/>
              <a:t> composition of a site over a period of years as site would have a series of communities, each succeeding, and being succeeded by, other communities as the site ages. Succession begins on a site following a geologic or other disturbances (for example, recession of a glacier, erosion, fire, flood, logging or abandonment of cultivated ground). Perhaps abandoned cropland is the most familiar example of succession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Animal capture and transport.</a:t>
            </a:r>
            <a:endParaRPr lang="en-US" dirty="0"/>
          </a:p>
        </p:txBody>
      </p:sp>
      <p:sp>
        <p:nvSpPr>
          <p:cNvPr id="3" name="Content Placeholder 2"/>
          <p:cNvSpPr>
            <a:spLocks noGrp="1"/>
          </p:cNvSpPr>
          <p:nvPr>
            <p:ph sz="half" idx="1"/>
          </p:nvPr>
        </p:nvSpPr>
        <p:spPr/>
        <p:txBody>
          <a:bodyPr>
            <a:normAutofit fontScale="25000" lnSpcReduction="20000"/>
          </a:bodyPr>
          <a:lstStyle/>
          <a:p>
            <a:r>
              <a:rPr lang="en-US" sz="4800" dirty="0" smtClean="0"/>
              <a:t>GENERAL CONDITIONS OF ANIMAL IN TRANSIT</a:t>
            </a:r>
          </a:p>
          <a:p>
            <a:pPr lvl="0"/>
            <a:r>
              <a:rPr lang="en-US" sz="4800" dirty="0" smtClean="0"/>
              <a:t>Animal should be enclosed in container which are roomy and comfortable and if the animal are to travel by sea, the container must be larger and stronger than that used for air transport.</a:t>
            </a:r>
          </a:p>
          <a:p>
            <a:pPr lvl="0"/>
            <a:r>
              <a:rPr lang="en-US" sz="4800" dirty="0" smtClean="0"/>
              <a:t>Containers shall be strong; all nails and screw counter sank.</a:t>
            </a:r>
          </a:p>
          <a:p>
            <a:pPr lvl="0"/>
            <a:r>
              <a:rPr lang="en-US" sz="4800" dirty="0" err="1" smtClean="0"/>
              <a:t>Comteneurs</a:t>
            </a:r>
            <a:r>
              <a:rPr lang="en-US" sz="4800" dirty="0" smtClean="0"/>
              <a:t> which will stand on deck shall be provided with feet or </a:t>
            </a:r>
            <a:r>
              <a:rPr lang="en-US" sz="4800" dirty="0" err="1" smtClean="0"/>
              <a:t>baffers</a:t>
            </a:r>
            <a:r>
              <a:rPr lang="en-US" sz="4800" dirty="0" smtClean="0"/>
              <a:t> to swallow a space of  at least 10cm between the bottom of the container and the deck.</a:t>
            </a:r>
          </a:p>
          <a:p>
            <a:pPr lvl="0"/>
            <a:r>
              <a:rPr lang="en-US" sz="4800" dirty="0" smtClean="0"/>
              <a:t>Provision must be made in containers for inserting food and water and removing excrement, without undue disturbance to the animal.</a:t>
            </a:r>
          </a:p>
          <a:p>
            <a:pPr lvl="0"/>
            <a:r>
              <a:rPr lang="en-US" sz="4800" dirty="0" smtClean="0"/>
              <a:t>Provision must be made for animal to see outside but there must be curtain which can be drawn to give this animal privacy when necessary.</a:t>
            </a:r>
          </a:p>
          <a:p>
            <a:pPr lvl="0"/>
            <a:r>
              <a:rPr lang="en-US" sz="4800" dirty="0" smtClean="0"/>
              <a:t>Roof of containers that are not sheltering shall be made water proof.</a:t>
            </a:r>
          </a:p>
          <a:p>
            <a:pPr lvl="0"/>
            <a:r>
              <a:rPr lang="en-US" sz="4800" dirty="0" smtClean="0"/>
              <a:t>all containers shall be adequately ventilated and protected from extreme of temperature.</a:t>
            </a:r>
          </a:p>
          <a:p>
            <a:pPr lvl="0"/>
            <a:r>
              <a:rPr lang="en-US" sz="4800" dirty="0" smtClean="0"/>
              <a:t>Containers for birds which do not require padding under the roof shall be ventilated as the top and on one side.</a:t>
            </a:r>
          </a:p>
          <a:p>
            <a:pPr lvl="0"/>
            <a:r>
              <a:rPr lang="en-US" sz="4800" dirty="0" smtClean="0"/>
              <a:t>Perching birds shall be provided with suitable perches.</a:t>
            </a:r>
          </a:p>
          <a:p>
            <a:endParaRPr lang="en-US" dirty="0"/>
          </a:p>
        </p:txBody>
      </p:sp>
      <p:sp>
        <p:nvSpPr>
          <p:cNvPr id="4" name="Content Placeholder 3"/>
          <p:cNvSpPr>
            <a:spLocks noGrp="1"/>
          </p:cNvSpPr>
          <p:nvPr>
            <p:ph sz="half" idx="2"/>
          </p:nvPr>
        </p:nvSpPr>
        <p:spPr/>
        <p:txBody>
          <a:bodyPr>
            <a:normAutofit fontScale="25000" lnSpcReduction="20000"/>
          </a:bodyPr>
          <a:lstStyle/>
          <a:p>
            <a:r>
              <a:rPr lang="en-US" sz="5600" u="sng" dirty="0" smtClean="0"/>
              <a:t>REASON/BENEFITS OF ACTS</a:t>
            </a:r>
            <a:endParaRPr lang="en-US" sz="5600" dirty="0" smtClean="0"/>
          </a:p>
          <a:p>
            <a:r>
              <a:rPr lang="en-US" sz="5600" dirty="0" smtClean="0"/>
              <a:t>So many reasons can be adduced to the need for capturing Wild animals. Below are some of the </a:t>
            </a:r>
            <a:r>
              <a:rPr lang="en-US" sz="5600" dirty="0" err="1" smtClean="0"/>
              <a:t>inexhaustive</a:t>
            </a:r>
            <a:r>
              <a:rPr lang="en-US" sz="5600" dirty="0" smtClean="0"/>
              <a:t> reasons.</a:t>
            </a:r>
          </a:p>
          <a:p>
            <a:pPr lvl="0"/>
            <a:r>
              <a:rPr lang="en-US" sz="5600" dirty="0" smtClean="0"/>
              <a:t>It allows Wildlife biologists to be able to treat and take care of sick and            diseased animals easily.</a:t>
            </a:r>
          </a:p>
          <a:p>
            <a:pPr lvl="0"/>
            <a:r>
              <a:rPr lang="en-US" sz="5600" dirty="0" smtClean="0"/>
              <a:t>Capturing is done whenever a particular species of animal are to be leased or exchanged with another park or Zoological garden.</a:t>
            </a:r>
          </a:p>
          <a:p>
            <a:pPr lvl="0"/>
            <a:r>
              <a:rPr lang="en-US" sz="5600" dirty="0" smtClean="0"/>
              <a:t>Capturing is done during research and field investigation into biological, sex differentiation, social </a:t>
            </a:r>
            <a:r>
              <a:rPr lang="en-US" sz="5600" dirty="0" err="1" smtClean="0"/>
              <a:t>behaviour</a:t>
            </a:r>
            <a:r>
              <a:rPr lang="en-US" sz="5600" dirty="0" smtClean="0"/>
              <a:t>, </a:t>
            </a:r>
            <a:r>
              <a:rPr lang="en-US" sz="5600" dirty="0" err="1" smtClean="0"/>
              <a:t>Pheno</a:t>
            </a:r>
            <a:r>
              <a:rPr lang="en-US" sz="5600" dirty="0" smtClean="0"/>
              <a:t> and </a:t>
            </a:r>
            <a:r>
              <a:rPr lang="en-US" sz="5600" dirty="0" err="1" smtClean="0"/>
              <a:t>Geno</a:t>
            </a:r>
            <a:r>
              <a:rPr lang="en-US" sz="5600" dirty="0" smtClean="0"/>
              <a:t> characterization of the animal.</a:t>
            </a:r>
          </a:p>
          <a:p>
            <a:pPr lvl="0"/>
            <a:r>
              <a:rPr lang="en-US" sz="5600" dirty="0" smtClean="0"/>
              <a:t>Marauding or dangerous animal can be captured for rehabilitation or culling.</a:t>
            </a:r>
          </a:p>
          <a:p>
            <a:pPr lvl="0"/>
            <a:r>
              <a:rPr lang="en-US" sz="5600" dirty="0" smtClean="0"/>
              <a:t>Endangered species can be captured for ex-situ breeding exercise and be prevented from extinction.</a:t>
            </a:r>
          </a:p>
          <a:p>
            <a:pPr lvl="0"/>
            <a:r>
              <a:rPr lang="en-US" sz="5600" dirty="0" smtClean="0"/>
              <a:t>Capturing, tagging/marking and release are done mostly during animal census/population estimate.</a:t>
            </a:r>
          </a:p>
          <a:p>
            <a:pPr lvl="0"/>
            <a:r>
              <a:rPr lang="en-US" sz="5600" dirty="0" smtClean="0"/>
              <a:t>Demonstration for conservation education at times can involve capturing exercise.</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 of captured animal</a:t>
            </a:r>
            <a:endParaRPr lang="en-US" dirty="0"/>
          </a:p>
        </p:txBody>
      </p:sp>
      <p:sp>
        <p:nvSpPr>
          <p:cNvPr id="3" name="Content Placeholder 2"/>
          <p:cNvSpPr>
            <a:spLocks noGrp="1"/>
          </p:cNvSpPr>
          <p:nvPr>
            <p:ph sz="half" idx="1"/>
          </p:nvPr>
        </p:nvSpPr>
        <p:spPr/>
        <p:txBody>
          <a:bodyPr>
            <a:normAutofit fontScale="32500" lnSpcReduction="20000"/>
          </a:bodyPr>
          <a:lstStyle/>
          <a:p>
            <a:r>
              <a:rPr lang="en-US" dirty="0" smtClean="0"/>
              <a:t>STEPS TO TAKE BEFORE CAPTURING </a:t>
            </a:r>
          </a:p>
          <a:p>
            <a:r>
              <a:rPr lang="en-US" dirty="0" smtClean="0"/>
              <a:t>The following steps and decision(s) need to be made before and during the planning processes for animal capturing exercise.</a:t>
            </a:r>
          </a:p>
          <a:p>
            <a:pPr lvl="0"/>
            <a:r>
              <a:rPr lang="en-US" dirty="0" smtClean="0"/>
              <a:t>Decide on the species, age, sex and the quantity of the animal to be captured.</a:t>
            </a:r>
          </a:p>
          <a:p>
            <a:pPr lvl="0"/>
            <a:r>
              <a:rPr lang="en-US" dirty="0" smtClean="0"/>
              <a:t>Decide on the method of capturing to be adopted. This is mostly based on the species of the animal to be captured available facility and the number of personnel available.</a:t>
            </a:r>
          </a:p>
          <a:p>
            <a:pPr lvl="0"/>
            <a:r>
              <a:rPr lang="en-US" dirty="0" smtClean="0"/>
              <a:t>Organize a small pre-capturing in-house training for the team</a:t>
            </a:r>
          </a:p>
          <a:p>
            <a:pPr lvl="0"/>
            <a:r>
              <a:rPr lang="en-US" dirty="0" smtClean="0"/>
              <a:t>Prepare and service the equipment and materials to be used, if necessary before going to the field for capturing.</a:t>
            </a:r>
          </a:p>
          <a:p>
            <a:pPr lvl="0"/>
            <a:r>
              <a:rPr lang="en-US" dirty="0" smtClean="0"/>
              <a:t>Prepare and get the transit cage ready</a:t>
            </a:r>
          </a:p>
          <a:p>
            <a:pPr lvl="0"/>
            <a:r>
              <a:rPr lang="en-US" dirty="0" smtClean="0"/>
              <a:t>Make adequate arrangement for transportation and welfare of the capturing group while in the field.</a:t>
            </a:r>
          </a:p>
          <a:p>
            <a:pPr lvl="0"/>
            <a:r>
              <a:rPr lang="en-US" dirty="0" smtClean="0"/>
              <a:t>Make adequate preparation for acclimatization of the captured animal if eventually the exercise is fruitful.</a:t>
            </a:r>
          </a:p>
          <a:p>
            <a:pPr lvl="0"/>
            <a:r>
              <a:rPr lang="en-US" dirty="0" smtClean="0"/>
              <a:t>Also prepare a very good place with sufficient facility for the animal to live in after acclimatization. This kind of house should be built having the objective of  capturing the said animal.</a:t>
            </a:r>
          </a:p>
          <a:p>
            <a:pPr lvl="0"/>
            <a:r>
              <a:rPr lang="en-US" dirty="0" smtClean="0"/>
              <a:t>Finally plan for the release/Reintroduction or proper domestication of the captured animal.</a:t>
            </a:r>
          </a:p>
          <a:p>
            <a:r>
              <a:rPr lang="en-US" dirty="0" smtClean="0"/>
              <a:t>CAUTION</a:t>
            </a:r>
          </a:p>
          <a:p>
            <a:pPr lvl="0"/>
            <a:r>
              <a:rPr lang="en-US" dirty="0" smtClean="0"/>
              <a:t>Always go to the armed with firearms and ammunitions for self-defense.</a:t>
            </a:r>
          </a:p>
          <a:p>
            <a:pPr lvl="0"/>
            <a:r>
              <a:rPr lang="en-US" dirty="0" smtClean="0"/>
              <a:t>Don’t trouble the captured animal so much that they must have been half  been half dead before capturing. Such animal stands a very slim chance to survive in captivity.</a:t>
            </a:r>
          </a:p>
          <a:p>
            <a:pPr lvl="0"/>
            <a:r>
              <a:rPr lang="en-US" dirty="0" smtClean="0"/>
              <a:t>Be friendly to your captives, they need to be cared for.</a:t>
            </a:r>
          </a:p>
          <a:p>
            <a:r>
              <a:rPr lang="en-US" dirty="0" smtClean="0"/>
              <a:t>CAPTURING TECHJIQUES</a:t>
            </a:r>
          </a:p>
          <a:p>
            <a:r>
              <a:rPr lang="en-US" dirty="0" smtClean="0"/>
              <a:t>Animals capturing techniques can be broadly categorized into three (3) divisions.</a:t>
            </a:r>
          </a:p>
          <a:p>
            <a:pPr lvl="0"/>
            <a:r>
              <a:rPr lang="en-US" dirty="0" smtClean="0"/>
              <a:t>The use of chemical to immobilize an animal (use of injected drugs).</a:t>
            </a:r>
          </a:p>
          <a:p>
            <a:pPr lvl="0"/>
            <a:r>
              <a:rPr lang="en-US" dirty="0" smtClean="0"/>
              <a:t>The use of different form of Traps.</a:t>
            </a:r>
          </a:p>
          <a:p>
            <a:pPr lvl="0"/>
            <a:r>
              <a:rPr lang="en-US" dirty="0" smtClean="0"/>
              <a:t>Application of different capturing method using skills and various equipments.</a:t>
            </a:r>
          </a:p>
          <a:p>
            <a:endParaRPr lang="en-US" dirty="0"/>
          </a:p>
        </p:txBody>
      </p:sp>
      <p:sp>
        <p:nvSpPr>
          <p:cNvPr id="4" name="Content Placeholder 3"/>
          <p:cNvSpPr>
            <a:spLocks noGrp="1"/>
          </p:cNvSpPr>
          <p:nvPr>
            <p:ph sz="half" idx="2"/>
          </p:nvPr>
        </p:nvSpPr>
        <p:spPr/>
        <p:txBody>
          <a:bodyPr>
            <a:normAutofit fontScale="32500" lnSpcReduction="20000"/>
          </a:bodyPr>
          <a:lstStyle/>
          <a:p>
            <a:r>
              <a:rPr lang="en-US" dirty="0" smtClean="0"/>
              <a:t>CARE AND TREATMENT OF DRUGGED ANIMALS </a:t>
            </a:r>
          </a:p>
          <a:p>
            <a:r>
              <a:rPr lang="en-US" sz="3700" dirty="0" smtClean="0"/>
              <a:t>Proper care of drugged animal is extremely important because it can prevent injuries and reduce losses. Handling procedures differs, it depend on the drug compound </a:t>
            </a:r>
            <a:r>
              <a:rPr lang="en-US" sz="3700" dirty="0" err="1" smtClean="0"/>
              <a:t>usedto</a:t>
            </a:r>
            <a:r>
              <a:rPr lang="en-US" sz="3700" dirty="0" smtClean="0"/>
              <a:t> immobilize the animal. The basic steps in handling animals are as follows.</a:t>
            </a:r>
          </a:p>
          <a:p>
            <a:pPr lvl="0"/>
            <a:r>
              <a:rPr lang="en-US" sz="3700" dirty="0" smtClean="0"/>
              <a:t>Check vital signs such as respiration and heart beat rate and treat accordingly.</a:t>
            </a:r>
          </a:p>
          <a:p>
            <a:pPr lvl="0"/>
            <a:r>
              <a:rPr lang="en-US" sz="3700" dirty="0" smtClean="0"/>
              <a:t>Attach blindfold to protect eyes and calm the animal.</a:t>
            </a:r>
          </a:p>
          <a:p>
            <a:pPr lvl="0"/>
            <a:r>
              <a:rPr lang="en-US" sz="3700" dirty="0" smtClean="0"/>
              <a:t>Place the animal in comfortable position, mostly on brisket, a few on their sides.</a:t>
            </a:r>
          </a:p>
          <a:p>
            <a:pPr lvl="0"/>
            <a:r>
              <a:rPr lang="en-US" sz="3700" dirty="0" smtClean="0"/>
              <a:t>Control head and neck, keep it elevated, but allow for drainage of saliva and stomach fluids.</a:t>
            </a:r>
          </a:p>
          <a:p>
            <a:pPr lvl="0"/>
            <a:r>
              <a:rPr lang="en-US" sz="3700" dirty="0" smtClean="0"/>
              <a:t>Maintain a clear breathing passage.</a:t>
            </a:r>
          </a:p>
          <a:p>
            <a:pPr lvl="0"/>
            <a:r>
              <a:rPr lang="en-US" sz="3700" dirty="0" smtClean="0"/>
              <a:t>Keep noise and movements around the animal to a minimum.</a:t>
            </a:r>
          </a:p>
          <a:p>
            <a:pPr lvl="0"/>
            <a:r>
              <a:rPr lang="en-US" sz="3700" dirty="0" smtClean="0"/>
              <a:t>Control leg thrashing or convulsion; the animal may be need additional sedation or restraining device.</a:t>
            </a:r>
          </a:p>
          <a:p>
            <a:pPr lvl="0"/>
            <a:r>
              <a:rPr lang="en-US" sz="3700" dirty="0" smtClean="0"/>
              <a:t>Clean and treat dart wounds with antibiotic and fly repellant if necessary.</a:t>
            </a:r>
          </a:p>
          <a:p>
            <a:pPr lvl="0"/>
            <a:r>
              <a:rPr lang="en-US" sz="3700" dirty="0" smtClean="0"/>
              <a:t>Administer pain reliever, other analgesic and </a:t>
            </a:r>
            <a:r>
              <a:rPr lang="en-US" sz="3700" dirty="0" err="1" smtClean="0"/>
              <a:t>cumtibiotic</a:t>
            </a:r>
            <a:r>
              <a:rPr lang="en-US" sz="3700" dirty="0" smtClean="0"/>
              <a:t> drugs to combat infections.</a:t>
            </a:r>
          </a:p>
          <a:p>
            <a:pPr lvl="0"/>
            <a:r>
              <a:rPr lang="en-US" sz="3700" dirty="0" smtClean="0"/>
              <a:t>Protect the animal from predators and adverse weather conditions during recovery.</a:t>
            </a:r>
          </a:p>
          <a:p>
            <a:pPr lvl="0"/>
            <a:r>
              <a:rPr lang="en-US" sz="3700" dirty="0" smtClean="0"/>
              <a:t>Allow the animal to recover quickly and undisturbed.</a:t>
            </a:r>
          </a:p>
          <a:p>
            <a:pPr lvl="0"/>
            <a:r>
              <a:rPr lang="en-US" sz="3700" dirty="0" smtClean="0"/>
              <a:t>Release fully recovered animal with as little disturbance as possible.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7422" y="571480"/>
            <a:ext cx="4605171" cy="369332"/>
          </a:xfrm>
          <a:prstGeom prst="rect">
            <a:avLst/>
          </a:prstGeom>
        </p:spPr>
        <p:txBody>
          <a:bodyPr wrap="square">
            <a:spAutoFit/>
          </a:bodyPr>
          <a:lstStyle/>
          <a:p>
            <a:r>
              <a:rPr lang="en-US" dirty="0"/>
              <a:t>WILDLIFE MANAGEMENT PRACTICE IN NIGERIA</a:t>
            </a:r>
          </a:p>
        </p:txBody>
      </p:sp>
      <p:sp>
        <p:nvSpPr>
          <p:cNvPr id="3" name="Rectangle 2"/>
          <p:cNvSpPr/>
          <p:nvPr/>
        </p:nvSpPr>
        <p:spPr>
          <a:xfrm>
            <a:off x="357158" y="1428736"/>
            <a:ext cx="8143932" cy="5355312"/>
          </a:xfrm>
          <a:prstGeom prst="rect">
            <a:avLst/>
          </a:prstGeom>
        </p:spPr>
        <p:txBody>
          <a:bodyPr wrap="square">
            <a:spAutoFit/>
          </a:bodyPr>
          <a:lstStyle/>
          <a:p>
            <a:pPr lvl="0">
              <a:buFont typeface="Wingdings" pitchFamily="2" charset="2"/>
              <a:buChar char="§"/>
            </a:pPr>
            <a:r>
              <a:rPr lang="en-US" dirty="0"/>
              <a:t>Wildlife Management deals with manipulation of flora, soil and hydrological resources for sustainability of undomesticated fauna resources for the benefits of mankind</a:t>
            </a:r>
            <a:r>
              <a:rPr lang="en-US" dirty="0" smtClean="0"/>
              <a:t>.</a:t>
            </a:r>
          </a:p>
          <a:p>
            <a:pPr lvl="0">
              <a:buFont typeface="Wingdings" pitchFamily="2" charset="2"/>
              <a:buChar char="§"/>
            </a:pPr>
            <a:r>
              <a:rPr lang="en-US" dirty="0" smtClean="0"/>
              <a:t>Preservation </a:t>
            </a:r>
            <a:r>
              <a:rPr lang="en-US" dirty="0"/>
              <a:t>can be described as ways of keeping away the fauna and flora resources from harm perpetually.</a:t>
            </a:r>
          </a:p>
          <a:p>
            <a:pPr lvl="0">
              <a:buFont typeface="Wingdings" pitchFamily="2" charset="2"/>
              <a:buChar char="§"/>
            </a:pPr>
            <a:r>
              <a:rPr lang="en-US" dirty="0"/>
              <a:t>Conservation could be defined as the achievement of the highest sustainable quality of living for mankind by the rational utilization of the fauna and flora resources</a:t>
            </a:r>
            <a:r>
              <a:rPr lang="en-US" dirty="0" smtClean="0"/>
              <a:t>.</a:t>
            </a:r>
          </a:p>
          <a:p>
            <a:pPr lvl="0"/>
            <a:r>
              <a:rPr lang="en-US" dirty="0"/>
              <a:t>National parks are area of land set aside for the protection and preservation of wildlife and their natural habitats.</a:t>
            </a:r>
          </a:p>
          <a:p>
            <a:pPr lvl="0"/>
            <a:r>
              <a:rPr lang="en-US" dirty="0"/>
              <a:t>Game reserve is an area set aside for the conservation of Wildlife. </a:t>
            </a:r>
          </a:p>
          <a:p>
            <a:r>
              <a:rPr lang="en-US" dirty="0"/>
              <a:t>In Nigeria today, there are eight National park and many game reserves that focuses on managing both fauna and flora resources and their natural habitats. </a:t>
            </a:r>
          </a:p>
          <a:p>
            <a:pPr lvl="0"/>
            <a:r>
              <a:rPr lang="en-US" dirty="0"/>
              <a:t>The National parks is been controlled by the Federal Government of Nigerian and Game reserve is controlled by State Government.</a:t>
            </a:r>
          </a:p>
          <a:p>
            <a:r>
              <a:rPr lang="en-US" dirty="0"/>
              <a:t>Nigeria National parks are:</a:t>
            </a:r>
          </a:p>
          <a:p>
            <a:pPr lvl="0"/>
            <a:r>
              <a:rPr lang="en-US" dirty="0" err="1"/>
              <a:t>Kainji</a:t>
            </a:r>
            <a:r>
              <a:rPr lang="en-US" dirty="0"/>
              <a:t> lake, </a:t>
            </a:r>
            <a:r>
              <a:rPr lang="en-US" dirty="0" smtClean="0"/>
              <a:t>  Old </a:t>
            </a:r>
            <a:r>
              <a:rPr lang="en-US" dirty="0"/>
              <a:t>Oyo, </a:t>
            </a:r>
            <a:r>
              <a:rPr lang="en-US" dirty="0" smtClean="0"/>
              <a:t> </a:t>
            </a:r>
            <a:r>
              <a:rPr lang="en-US" dirty="0" err="1" smtClean="0"/>
              <a:t>Yankari</a:t>
            </a:r>
            <a:r>
              <a:rPr lang="en-US" dirty="0" smtClean="0"/>
              <a:t> </a:t>
            </a:r>
            <a:r>
              <a:rPr lang="en-US" dirty="0"/>
              <a:t>(reverse back to game reserve status in 2006), </a:t>
            </a:r>
          </a:p>
          <a:p>
            <a:pPr lvl="0"/>
            <a:r>
              <a:rPr lang="en-US" dirty="0" err="1"/>
              <a:t>Okomu</a:t>
            </a:r>
            <a:r>
              <a:rPr lang="en-US" dirty="0"/>
              <a:t>, </a:t>
            </a:r>
            <a:r>
              <a:rPr lang="en-US" dirty="0" smtClean="0"/>
              <a:t> Chad </a:t>
            </a:r>
            <a:r>
              <a:rPr lang="en-US" dirty="0"/>
              <a:t>Basin, </a:t>
            </a:r>
            <a:r>
              <a:rPr lang="en-US" dirty="0" smtClean="0"/>
              <a:t> Cross </a:t>
            </a:r>
            <a:r>
              <a:rPr lang="en-US" dirty="0"/>
              <a:t>River, </a:t>
            </a:r>
          </a:p>
          <a:p>
            <a:pPr lvl="0"/>
            <a:r>
              <a:rPr lang="en-US" dirty="0" err="1"/>
              <a:t>Ghasaka</a:t>
            </a:r>
            <a:r>
              <a:rPr lang="en-US" dirty="0"/>
              <a:t> </a:t>
            </a:r>
            <a:r>
              <a:rPr lang="en-US" dirty="0" err="1"/>
              <a:t>Gumti</a:t>
            </a:r>
            <a:r>
              <a:rPr lang="en-US" dirty="0"/>
              <a:t> National park </a:t>
            </a:r>
          </a:p>
          <a:p>
            <a:pPr lvl="0">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417638"/>
          </a:xfrm>
        </p:spPr>
        <p:txBody>
          <a:bodyPr>
            <a:normAutofit fontScale="90000"/>
          </a:bodyPr>
          <a:lstStyle/>
          <a:p>
            <a:r>
              <a:rPr lang="en-US" sz="2700" b="1" u="sng" dirty="0"/>
              <a:t>MAJOR SIGNIFICANCE OF WILDLIFE RESOURCE CONSERVATION</a:t>
            </a:r>
            <a:r>
              <a:rPr lang="en-US" dirty="0"/>
              <a:t/>
            </a:r>
            <a:br>
              <a:rPr lang="en-US" dirty="0"/>
            </a:br>
            <a:endParaRPr lang="en-US" dirty="0"/>
          </a:p>
        </p:txBody>
      </p:sp>
      <p:sp>
        <p:nvSpPr>
          <p:cNvPr id="14337" name="Rectangle 1"/>
          <p:cNvSpPr>
            <a:spLocks noChangeArrowheads="1"/>
          </p:cNvSpPr>
          <p:nvPr/>
        </p:nvSpPr>
        <p:spPr bwMode="auto">
          <a:xfrm>
            <a:off x="285720" y="1500174"/>
            <a:ext cx="8525667"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Preservation of wildlife species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encourage and promote Wildlife conservation for education and research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Maintenance of population of useful species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promote ecological diversity and stability through preservation of gene pool and maintenance of continuity in gene pool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Protection of fauna and flora resources from over exploitation.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Research and education: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Medicine and other economic product: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Conservation for tourism and national development: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Tourism in conservation area create job:-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Shooting of documentary film on wild animal:</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Products of wild animal:-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Aerial purification:- supply of cellulose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kumimoji="0" lang="en-US" sz="2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ECOLOGICAL STATUS OF WILDLIFE IN NIGERIA </a:t>
            </a:r>
            <a:r>
              <a:rPr kumimoji="0" lang="en-US" sz="2000" b="0" i="0" u="none" strike="noStrike" cap="none" normalizeH="0" baseline="0" dirty="0" smtClean="0">
                <a:ln>
                  <a:noFill/>
                </a:ln>
                <a:solidFill>
                  <a:schemeClr val="tx1"/>
                </a:solidFill>
                <a:effectLst/>
                <a:latin typeface="Arial" pitchFamily="34" charset="0"/>
                <a:cs typeface="Arial" pitchFamily="34" charset="0"/>
              </a:rPr>
              <a:t/>
            </a:r>
            <a:br>
              <a:rPr kumimoji="0" lang="en-US" sz="2000"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16385" name="Rectangle 1"/>
          <p:cNvSpPr>
            <a:spLocks noChangeArrowheads="1"/>
          </p:cNvSpPr>
          <p:nvPr/>
        </p:nvSpPr>
        <p:spPr bwMode="auto">
          <a:xfrm>
            <a:off x="357158" y="928670"/>
            <a:ext cx="8143932"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Nigeria wildlife species are not as much in terms of their population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compare to what is obtainable in south and east Africa respectively.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population of Nigeria wildlife is still evolving and growing hence cannot be managed or provide same benefit  like those of other nations of Africa.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Despite the aforementioned, the diversity of Nigeria wildlife has been ranked eleven in Africa by NEST, 1991.</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lang="en-GB" sz="2800" dirty="0" smtClean="0">
                <a:latin typeface="Arial" pitchFamily="34" charset="0"/>
                <a:cs typeface="Arial" pitchFamily="34" charset="0"/>
              </a:rPr>
              <a:t> I</a:t>
            </a:r>
            <a:r>
              <a:rPr lang="en-GB" sz="2000" dirty="0" smtClean="0">
                <a:latin typeface="Arial" pitchFamily="34" charset="0"/>
                <a:cs typeface="Arial" pitchFamily="34" charset="0"/>
              </a:rPr>
              <a:t>nformation on current status of wildlife globally is available at </a:t>
            </a:r>
            <a:r>
              <a:rPr lang="en-GB" sz="2000" dirty="0" smtClean="0">
                <a:latin typeface="Arial" pitchFamily="34" charset="0"/>
                <a:cs typeface="Arial" pitchFamily="34" charset="0"/>
                <a:hlinkClick r:id="rId2"/>
              </a:rPr>
              <a:t>www.iucn.org/2006 red list</a:t>
            </a:r>
            <a:r>
              <a:rPr lang="en-GB" sz="2000" dirty="0" smtClean="0">
                <a:latin typeface="Arial" pitchFamily="34" charset="0"/>
                <a:cs typeface="Arial" pitchFamily="34" charset="0"/>
              </a:rPr>
              <a:t> </a:t>
            </a:r>
          </a:p>
          <a:p>
            <a:pPr algn="just" eaLnBrk="0" fontAlgn="base" hangingPunct="0">
              <a:spcBef>
                <a:spcPct val="0"/>
              </a:spcBef>
              <a:spcAft>
                <a:spcPct val="0"/>
              </a:spcAft>
              <a:buFont typeface="Wingdings" pitchFamily="2" charset="2"/>
              <a:buChar char="q"/>
            </a:pPr>
            <a:r>
              <a:rPr kumimoji="0" lang="en-GB" sz="2800" b="0" i="0" u="none" strike="noStrike" cap="none" normalizeH="0" baseline="0" dirty="0" smtClean="0">
                <a:ln>
                  <a:noFill/>
                </a:ln>
                <a:solidFill>
                  <a:schemeClr val="tx1"/>
                </a:solidFill>
                <a:effectLst/>
                <a:latin typeface="Arial" pitchFamily="34" charset="0"/>
                <a:cs typeface="Arial" pitchFamily="34" charset="0"/>
              </a:rPr>
              <a:t> </a:t>
            </a:r>
            <a:r>
              <a:rPr lang="en-US" sz="2000" dirty="0" smtClean="0"/>
              <a:t>Categories of conservation or protected area are as follows:</a:t>
            </a:r>
            <a:endParaRPr lang="en-US" sz="2800" dirty="0" smtClean="0"/>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q"/>
              <a:tabLst/>
            </a:pPr>
            <a:r>
              <a:rPr lang="en-GB" sz="2000" dirty="0" smtClean="0">
                <a:latin typeface="Arial" pitchFamily="34" charset="0"/>
                <a:cs typeface="Arial" pitchFamily="34" charset="0"/>
              </a:rPr>
              <a:t> National park; Wildlife sanctuary, Biosphere reserve; Game reserve; National Landmark/monument; etc.</a:t>
            </a:r>
            <a:endParaRPr kumimoji="0" lang="en-US" sz="20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043890" cy="654032"/>
          </a:xfrm>
        </p:spPr>
        <p:txBody>
          <a:bodyPr>
            <a:normAutofit fontScale="90000"/>
          </a:bodyPr>
          <a:lstStyle/>
          <a:p>
            <a:pPr lvl="0"/>
            <a:r>
              <a:rPr lang="en-US" sz="2000" b="1" dirty="0" smtClean="0">
                <a:latin typeface="Arial" pitchFamily="34" charset="0"/>
                <a:ea typeface="Times New Roman" pitchFamily="18" charset="0"/>
                <a:cs typeface="Arial" pitchFamily="34" charset="0"/>
              </a:rPr>
              <a:t>IMPORTANCE/BENEFITS OF WILDLIFE</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US" dirty="0"/>
          </a:p>
        </p:txBody>
      </p:sp>
      <p:sp>
        <p:nvSpPr>
          <p:cNvPr id="1025" name="Rectangle 1"/>
          <p:cNvSpPr>
            <a:spLocks noChangeArrowheads="1"/>
          </p:cNvSpPr>
          <p:nvPr/>
        </p:nvSpPr>
        <p:spPr bwMode="auto">
          <a:xfrm>
            <a:off x="214282" y="1500174"/>
            <a:ext cx="8643998"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Scientific research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Education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Recreation and tourism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Economically Wildlife protection provide means of sustenance to traders in hides, skin, meat, trophies and other artisans.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Wildlife provide meat for the populace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Game hunting is a sort of sport in areas</a:t>
            </a: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Birdwatching</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Game Viewing is a hobby to many people.</a:t>
            </a: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Several parts of birds and big ungulates serve as trophies.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Wildlife and their environment are important materials for education and research.</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Researches are easily conducted and result of some finding can easily be tested on the wild animal.</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Protecting wild animal afford man the opportunity of learning from them and use them to his own advantage..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Behaviours</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some birds (e.g.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pidgeon</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allows them to be used as a means of disseminating information.</a:t>
            </a: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Some animal can keep vigil and serve as watchdog.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Portion of some wild animal are being used separately or together with other floral species in traditional medicine.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latin typeface="Arial" pitchFamily="34" charset="0"/>
                <a:ea typeface="Times New Roman" pitchFamily="18" charset="0"/>
                <a:cs typeface="Arial" pitchFamily="34" charset="0"/>
              </a:rPr>
              <a:t>REASONS FOR WILDLIFE PROTECTION</a:t>
            </a:r>
            <a:endParaRPr lang="en-US" dirty="0"/>
          </a:p>
        </p:txBody>
      </p:sp>
      <p:sp>
        <p:nvSpPr>
          <p:cNvPr id="18433" name="Rectangle 1"/>
          <p:cNvSpPr>
            <a:spLocks noChangeArrowheads="1"/>
          </p:cNvSpPr>
          <p:nvPr/>
        </p:nvSpPr>
        <p:spPr bwMode="auto">
          <a:xfrm>
            <a:off x="0" y="1857364"/>
            <a:ext cx="9156674" cy="487825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Protection of wildlife ensures sustainability of supply of all the benefit </a:t>
            </a: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derivable from wildlife itself.</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Survival of greater number of species can be ensured as a result of protection.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Endangered, threatened and near extinct species can be revived and the </a:t>
            </a: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process reversed either through in-situ or ex-situ method of protection.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In-situ mean on-site protection mechanisms where the animal is allowed to </a:t>
            </a: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live and survived in its own home with minimum interference if there is any. </a:t>
            </a: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Ex-situ protection may be by means of cold storage of semen and eggs for </a:t>
            </a: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artificial insemination.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Ecological and life processes will not be altered or disturbed rather it will be </a:t>
            </a:r>
          </a:p>
          <a:p>
            <a:pPr marL="0" marR="0" lvl="0" indent="0" algn="just" defTabSz="914400" rtl="0" eaLnBrk="0" fontAlgn="base" latinLnBrk="0" hangingPunct="0">
              <a:lnSpc>
                <a:spcPct val="100000"/>
              </a:lnSpc>
              <a:spcBef>
                <a:spcPct val="0"/>
              </a:spcBef>
              <a:spcAft>
                <a:spcPct val="0"/>
              </a:spcAft>
              <a:buClrTx/>
              <a:buSzTx/>
              <a:tabLst>
                <a:tab pos="6858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Maintained and sustained through wildlife protection activity.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smtClean="0"/>
              <a:t>Wildlife productivity</a:t>
            </a:r>
            <a:endParaRPr lang="en-US" dirty="0"/>
          </a:p>
        </p:txBody>
      </p:sp>
      <p:sp>
        <p:nvSpPr>
          <p:cNvPr id="5" name="Content Placeholder 4"/>
          <p:cNvSpPr>
            <a:spLocks noGrp="1"/>
          </p:cNvSpPr>
          <p:nvPr>
            <p:ph idx="1"/>
          </p:nvPr>
        </p:nvSpPr>
        <p:spPr/>
        <p:txBody>
          <a:bodyPr>
            <a:normAutofit lnSpcReduction="10000"/>
          </a:bodyPr>
          <a:lstStyle/>
          <a:p>
            <a:r>
              <a:rPr lang="en-GB" dirty="0" smtClean="0"/>
              <a:t>Factors affecting productivity of wild animal are as follows;</a:t>
            </a:r>
          </a:p>
          <a:p>
            <a:r>
              <a:rPr lang="en-GB" dirty="0" smtClean="0"/>
              <a:t>Sex ratio</a:t>
            </a:r>
          </a:p>
          <a:p>
            <a:r>
              <a:rPr lang="en-GB" dirty="0" smtClean="0"/>
              <a:t>Gestation period</a:t>
            </a:r>
          </a:p>
          <a:p>
            <a:r>
              <a:rPr lang="en-GB" dirty="0" smtClean="0"/>
              <a:t>Litter size</a:t>
            </a:r>
          </a:p>
          <a:p>
            <a:r>
              <a:rPr lang="en-GB" dirty="0" smtClean="0"/>
              <a:t>Climate</a:t>
            </a:r>
          </a:p>
          <a:p>
            <a:r>
              <a:rPr lang="en-GB" dirty="0" smtClean="0"/>
              <a:t>Parental care</a:t>
            </a:r>
          </a:p>
          <a:p>
            <a:r>
              <a:rPr lang="en-GB" dirty="0" smtClean="0"/>
              <a:t>Disease, poaching, etc.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Wildlife Population Census/Inventory</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All methods of estimating wild animals have basic assumptions which are: </a:t>
            </a:r>
          </a:p>
          <a:p>
            <a:pPr lvl="0"/>
            <a:r>
              <a:rPr lang="en-US" sz="1600" dirty="0" smtClean="0"/>
              <a:t>Mortality and recruitment during the period when data are collected are negligible or if not are corrected in the estimates.</a:t>
            </a:r>
          </a:p>
          <a:p>
            <a:pPr lvl="0"/>
            <a:r>
              <a:rPr lang="en-US" sz="1600" dirty="0" smtClean="0"/>
              <a:t>All members of the population have an equal or known probability of being counted.</a:t>
            </a:r>
          </a:p>
          <a:p>
            <a:r>
              <a:rPr lang="en-GB" sz="1600" dirty="0" smtClean="0"/>
              <a:t>Two basic method of carrying out inventory or census of wild animal is by Direct and indirect assessment.</a:t>
            </a:r>
          </a:p>
          <a:p>
            <a:r>
              <a:rPr lang="en-GB" sz="1600" dirty="0" smtClean="0"/>
              <a:t>Population are not stagnant but dynamics and are affected by the following:</a:t>
            </a:r>
          </a:p>
          <a:p>
            <a:pPr lvl="0"/>
            <a:endParaRPr lang="en-US" sz="1600" dirty="0" smtClean="0"/>
          </a:p>
          <a:p>
            <a:pPr lvl="0"/>
            <a:r>
              <a:rPr lang="en-US" sz="1600" dirty="0" smtClean="0"/>
              <a:t>Density dependent factors such as competition (either intra or inter competition for food, space, cover, water, etc), Diseases and parasites, habitat degradation such as over – grazing, excessive defoliation, soil trampling, predation level, starvation, stress.</a:t>
            </a:r>
          </a:p>
          <a:p>
            <a:pPr lvl="0"/>
            <a:endParaRPr lang="en-US" sz="1600" dirty="0" smtClean="0"/>
          </a:p>
          <a:p>
            <a:pPr lvl="0"/>
            <a:r>
              <a:rPr lang="en-US" sz="1600" dirty="0" smtClean="0"/>
              <a:t>Density independent factors those include, weather condition, i.e. (rainfall pattern, temperature), sex ratio, gestation period, puberty age, natural death, litter size.</a:t>
            </a:r>
          </a:p>
          <a:p>
            <a:endParaRPr lang="en-US" sz="1600" dirty="0" smtClean="0"/>
          </a:p>
          <a:p>
            <a:r>
              <a:rPr lang="en-US" sz="1600" dirty="0" smtClean="0"/>
              <a:t>Others are natural catastrophes like flood or excessive draught, Accidents, Poaching, Fire, Volcanic eruptions.</a:t>
            </a:r>
          </a:p>
          <a:p>
            <a:pPr>
              <a:buNone/>
            </a:pP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28596" y="500042"/>
            <a:ext cx="835824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CAUSES OF FOOD DEPLETION:</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Food is one of the most important requirements of a habitat, without food animals cannot survive, however a lot of factors affect sources of food in a habitat these include: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Habitat destruction: Such as uncontrolled burning, over grazing, soil erosion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Uncontrolled Burning: Burning of vegetation indiscriminately usually resulted to destruction of flora resources and prevent wildlife the opportunity of long dry season grazing, moreover, un-prescribed burning reduces availability of vegetation for cover, reduction in growth rate and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vigour</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grasses, shrubs and trees and finally leads to food and habitat degradation.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Over grazing: In a rangeland where rotational grazing is not practiced, grazing of such rangeland by animals usually resulted to over-grazing thereby limiting the source of food supply to the grazing animals. overgrazing of pasture and leads to erosions of various types and the entire rangeland may be lost totally to erosion if care is not taken early enough to control such erosion.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Climatic Factors: Such as rainfall, temperature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e.t.c</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determine the amount of vegetation in a particular rangeland a decrease in annual rainfall and abnormal increase in annual temperature can contribute to low biomass and can limit the source of forage for grazers.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Invasion of rangeland by weeds usually leads to elimination of palatable forage species while the weeds established themselves, weeds when allow to grow on pasture land limit food source of herbivorous animals.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2669</Words>
  <Application>Microsoft Office PowerPoint</Application>
  <PresentationFormat>On-screen Show (4:3)</PresentationFormat>
  <Paragraphs>223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MAJOR SIGNIFICANCE OF WILDLIFE RESOURCE CONSERVATION </vt:lpstr>
      <vt:lpstr>ECOLOGICAL STATUS OF WILDLIFE IN NIGERIA  </vt:lpstr>
      <vt:lpstr>IMPORTANCE/BENEFITS OF WILDLIFE </vt:lpstr>
      <vt:lpstr>REASONS FOR WILDLIFE PROTECTION</vt:lpstr>
      <vt:lpstr>Wildlife productivity</vt:lpstr>
      <vt:lpstr>Wildlife Population Census/Inventory</vt:lpstr>
      <vt:lpstr>Slide 9</vt:lpstr>
      <vt:lpstr>Slide 10</vt:lpstr>
      <vt:lpstr>Slide 11</vt:lpstr>
      <vt:lpstr>Slide 12</vt:lpstr>
      <vt:lpstr>Ecological factors</vt:lpstr>
      <vt:lpstr>Animal capture and transport.</vt:lpstr>
      <vt:lpstr>Treatment of captured animal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JAYEOLA</dc:creator>
  <cp:lastModifiedBy>JAYEOLA</cp:lastModifiedBy>
  <cp:revision>14</cp:revision>
  <dcterms:created xsi:type="dcterms:W3CDTF">2011-08-16T17:39:26Z</dcterms:created>
  <dcterms:modified xsi:type="dcterms:W3CDTF">2007-12-31T23:11:21Z</dcterms:modified>
</cp:coreProperties>
</file>